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93" r:id="rId16"/>
    <p:sldId id="270" r:id="rId17"/>
    <p:sldId id="269" r:id="rId18"/>
    <p:sldId id="271" r:id="rId19"/>
    <p:sldId id="276" r:id="rId20"/>
    <p:sldId id="273" r:id="rId21"/>
    <p:sldId id="274" r:id="rId22"/>
    <p:sldId id="277" r:id="rId23"/>
    <p:sldId id="275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3292FC-BAB1-40C5-BE58-65E7A433C8CD}" type="datetimeFigureOut">
              <a:rPr lang="hr-HR" smtClean="0"/>
              <a:pPr/>
              <a:t>25.3.2017.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5E3FB-6400-4D16-8108-D731917B3C50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7200" dirty="0" smtClean="0"/>
              <a:t>22.3. </a:t>
            </a:r>
            <a:br>
              <a:rPr lang="hr-HR" sz="7200" dirty="0" smtClean="0"/>
            </a:br>
            <a:r>
              <a:rPr lang="hr-HR" sz="7200" dirty="0" smtClean="0"/>
              <a:t>Svjetski dan voda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854696" cy="1752600"/>
          </a:xfrm>
        </p:spPr>
        <p:txBody>
          <a:bodyPr/>
          <a:lstStyle/>
          <a:p>
            <a:pPr algn="ctr"/>
            <a:r>
              <a:rPr lang="hr-HR" dirty="0" smtClean="0"/>
              <a:t>Projekt učenika 1. i 4. razreda </a:t>
            </a:r>
          </a:p>
          <a:p>
            <a:pPr algn="ctr"/>
            <a:r>
              <a:rPr lang="hr-HR" dirty="0" smtClean="0"/>
              <a:t>OŠ Hinka Juhna Podgorač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8" name="Picture 2" descr="C:\Users\milica\Desktop\slike-borovik\17453393_10212384255662752_810573454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5"/>
            <a:ext cx="5544616" cy="3118846"/>
          </a:xfrm>
          <a:prstGeom prst="rect">
            <a:avLst/>
          </a:prstGeom>
          <a:noFill/>
        </p:spPr>
      </p:pic>
      <p:pic>
        <p:nvPicPr>
          <p:cNvPr id="19459" name="Picture 3" descr="C:\Users\milica\Desktop\slike-borovik\17499904_10212384244782480_128688225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5364088" cy="301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 descr="C:\Users\milica\Desktop\slike-borovik\17474365_10212384244622476_1819521833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351666" cy="5958518"/>
          </a:xfrm>
          <a:prstGeom prst="rect">
            <a:avLst/>
          </a:prstGeom>
          <a:noFill/>
        </p:spPr>
      </p:pic>
      <p:pic>
        <p:nvPicPr>
          <p:cNvPr id="20483" name="Picture 3" descr="C:\Users\milica\Desktop\slike-borovik\17474442_10212384244702478_68813762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36187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hr-HR" dirty="0" smtClean="0"/>
              <a:t>Objasnili su nam i na koji način bilježe izmjerene vrijednosti te nam izašli u susret i posudili podatke koji će nam poslužiti za rad.</a:t>
            </a:r>
            <a:endParaRPr lang="hr-HR" dirty="0"/>
          </a:p>
        </p:txBody>
      </p:sp>
      <p:pic>
        <p:nvPicPr>
          <p:cNvPr id="24578" name="Picture 2" descr="C:\Users\milica\Desktop\slike-borovik\17431773_10212384219981860_144514241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664" y="1916832"/>
            <a:ext cx="2632793" cy="4680520"/>
          </a:xfrm>
          <a:prstGeom prst="rect">
            <a:avLst/>
          </a:prstGeom>
          <a:noFill/>
        </p:spPr>
      </p:pic>
      <p:pic>
        <p:nvPicPr>
          <p:cNvPr id="24579" name="Picture 3" descr="C:\Users\milica\Desktop\slike-borovik\17474127_10212384221341894_61883126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16832"/>
            <a:ext cx="2648893" cy="4709143"/>
          </a:xfrm>
          <a:prstGeom prst="rect">
            <a:avLst/>
          </a:prstGeom>
          <a:noFill/>
        </p:spPr>
      </p:pic>
      <p:pic>
        <p:nvPicPr>
          <p:cNvPr id="24580" name="Picture 4" descr="C:\Users\milica\Desktop\slike-borovik\17500049_10212384219941859_191386026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60826"/>
            <a:ext cx="2664296" cy="473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b="1" dirty="0" smtClean="0"/>
              <a:t>Odlazak na plažu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389120"/>
          </a:xfrm>
        </p:spPr>
        <p:txBody>
          <a:bodyPr/>
          <a:lstStyle/>
          <a:p>
            <a:r>
              <a:rPr lang="hr-HR" dirty="0" smtClean="0"/>
              <a:t>Nakon što su učenici postavili sva pitanja koja su ih zanimala, uputili smo se prema plaži, mjestu predviđenom za kupanje i uživanje posjetitelja.</a:t>
            </a:r>
          </a:p>
          <a:p>
            <a:r>
              <a:rPr lang="hr-HR" dirty="0" smtClean="0"/>
              <a:t>Izmjerili smo temperaturu vode i uzeli uzorak jezerske vode za potrebe daljnjeg rada te se uputili prema kampu.</a:t>
            </a:r>
          </a:p>
        </p:txBody>
      </p:sp>
      <p:pic>
        <p:nvPicPr>
          <p:cNvPr id="21506" name="Picture 2" descr="C:\Users\milica\Desktop\slike-borovik\17499880_10212384244662477_140158567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01008"/>
            <a:ext cx="5302763" cy="2982804"/>
          </a:xfrm>
          <a:prstGeom prst="rect">
            <a:avLst/>
          </a:prstGeom>
          <a:noFill/>
        </p:spPr>
      </p:pic>
      <p:pic>
        <p:nvPicPr>
          <p:cNvPr id="21507" name="Picture 3" descr="C:\Users\milica\Downloads\17474082_10210981918531392_27719023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186320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r-HR" b="1" dirty="0" smtClean="0"/>
              <a:t>Promatranje prirode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Čitavim putem promatrali smo prirodu oko nas.</a:t>
            </a:r>
          </a:p>
          <a:p>
            <a:r>
              <a:rPr lang="hr-HR" dirty="0" smtClean="0"/>
              <a:t>Vidjeli smo žabe, patke, guštere, ribice te zaključivali koje još životinje mogu živjeti u ovom okolišu.</a:t>
            </a:r>
          </a:p>
          <a:p>
            <a:r>
              <a:rPr lang="hr-HR" dirty="0" smtClean="0"/>
              <a:t>Odgonetavali smo koja šuma može okruživati ovo jezero, uspoređivali vazdazelena i listopadna stabla, opisivali prekrasne cvjetiće koji su nam se našli uz put...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389120"/>
          </a:xfrm>
        </p:spPr>
        <p:txBody>
          <a:bodyPr/>
          <a:lstStyle/>
          <a:p>
            <a:r>
              <a:rPr lang="hr-HR" dirty="0" smtClean="0"/>
              <a:t>Nažalost, uvidjeli smo i puno smeća koje se nalazi uz cestu i u šumi. Učenici su se rastužili kada su vidjeli kako čovjek može uništavati prirodu te obećali jedni drugima da oni neće tako postupati.</a:t>
            </a:r>
          </a:p>
          <a:p>
            <a:r>
              <a:rPr lang="hr-HR" dirty="0" smtClean="0"/>
              <a:t>Koliko smo mogli, usput smo očistili okoliš.</a:t>
            </a:r>
            <a:endParaRPr lang="hr-HR" dirty="0"/>
          </a:p>
        </p:txBody>
      </p:sp>
      <p:pic>
        <p:nvPicPr>
          <p:cNvPr id="51202" name="Picture 2" descr="https://scontent-frt3-1.xx.fbcdn.net/v/t35.0-12/17500311_10210990276260330_1384308244_o.jpg?oh=cfc8dc9d27882e5887e4c85f98f9fe5c&amp;oe=58D81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840426" cy="2160240"/>
          </a:xfrm>
          <a:prstGeom prst="rect">
            <a:avLst/>
          </a:prstGeom>
          <a:noFill/>
        </p:spPr>
      </p:pic>
      <p:pic>
        <p:nvPicPr>
          <p:cNvPr id="51204" name="Picture 4" descr="https://scontent-frt3-1.xx.fbcdn.net/v/t35.0-12/17499934_10210990276340332_1998718499_o.jpg?oh=d399d88960fd270e0b16f343bfad57e3&amp;oe=58D721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823" y="3284985"/>
            <a:ext cx="384042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3960440" cy="1224136"/>
          </a:xfrm>
        </p:spPr>
        <p:txBody>
          <a:bodyPr>
            <a:noAutofit/>
          </a:bodyPr>
          <a:lstStyle/>
          <a:p>
            <a:pPr algn="ctr"/>
            <a:r>
              <a:rPr lang="hr-HR" sz="4800" b="1" dirty="0" smtClean="0"/>
              <a:t>Dolazak </a:t>
            </a:r>
            <a:br>
              <a:rPr lang="hr-HR" sz="4800" b="1" dirty="0" smtClean="0"/>
            </a:br>
            <a:r>
              <a:rPr lang="hr-HR" sz="4800" b="1" dirty="0" smtClean="0"/>
              <a:t>u kamp</a:t>
            </a:r>
            <a:endParaRPr lang="hr-HR" sz="4800" b="1" dirty="0"/>
          </a:p>
        </p:txBody>
      </p:sp>
      <p:pic>
        <p:nvPicPr>
          <p:cNvPr id="23554" name="Picture 2" descr="C:\Users\milica\Desktop\slike-borovik\17475161_10210981918891401_1698553802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584813" cy="6373001"/>
          </a:xfrm>
          <a:prstGeom prst="rect">
            <a:avLst/>
          </a:prstGeom>
          <a:noFill/>
        </p:spPr>
      </p:pic>
      <p:pic>
        <p:nvPicPr>
          <p:cNvPr id="23555" name="Picture 3" descr="C:\Users\milica\Desktop\Dan voda\New folder\13124827_1187834091249723_819042653571363575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2950270" cy="295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6976"/>
          </a:xfrm>
        </p:spPr>
        <p:txBody>
          <a:bodyPr/>
          <a:lstStyle/>
          <a:p>
            <a:r>
              <a:rPr lang="hr-HR" b="1" dirty="0" smtClean="0"/>
              <a:t>Jutarnja tjelovježba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95800"/>
          </a:xfrm>
        </p:spPr>
        <p:txBody>
          <a:bodyPr/>
          <a:lstStyle/>
          <a:p>
            <a:r>
              <a:rPr lang="hr-HR" dirty="0" smtClean="0"/>
              <a:t>Nakon što smo malo odmorili od šetnje, odradili smo i svoju jutarnju tjelovježbu.</a:t>
            </a:r>
          </a:p>
          <a:p>
            <a:r>
              <a:rPr lang="hr-HR" dirty="0" smtClean="0"/>
              <a:t>Pridružio nam se i psić Čiči (kako su ga odmah nazvali učenici) i proboravio s nama čitav dan u kampu.</a:t>
            </a:r>
          </a:p>
          <a:p>
            <a:endParaRPr lang="hr-HR" dirty="0"/>
          </a:p>
        </p:txBody>
      </p:sp>
      <p:pic>
        <p:nvPicPr>
          <p:cNvPr id="22530" name="Picture 2" descr="C:\Users\milica\Desktop\slike-borovik\17500039_10210981912371238_16305039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5976664" cy="33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b="1" dirty="0" smtClean="0"/>
              <a:t>Rad, rad, rad...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/>
          <a:lstStyle/>
          <a:p>
            <a:r>
              <a:rPr lang="hr-HR" dirty="0" smtClean="0"/>
              <a:t>Učenici su potom dobili prvi zadatak.</a:t>
            </a:r>
          </a:p>
          <a:p>
            <a:r>
              <a:rPr lang="hr-HR" dirty="0" smtClean="0"/>
              <a:t>Uslijedilo je rješavanje nastavnog listića kojim se utvrdilo znanje o biljkama i životinjama koje žive u vodi i uz vodu.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51905"/>
            <a:ext cx="2592288" cy="318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51904"/>
            <a:ext cx="2926288" cy="3187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06582"/>
            <a:ext cx="2724530" cy="284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r-HR" b="1" dirty="0" smtClean="0"/>
              <a:t>Užina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hr-HR" b="1" dirty="0" smtClean="0">
                <a:sym typeface="Wingdings" pitchFamily="2" charset="2"/>
              </a:rPr>
              <a:t>Ima li škola dostavu? Naša ima.  </a:t>
            </a:r>
          </a:p>
          <a:p>
            <a:r>
              <a:rPr lang="hr-HR" sz="2400" dirty="0" smtClean="0">
                <a:sym typeface="Wingdings" pitchFamily="2" charset="2"/>
              </a:rPr>
              <a:t>U školskoj kuhinji kuhao se grah, jelo koje učenici uvijek u slast pojedu. Nama se grah dovezao i bio je ukusniji nego ikad.</a:t>
            </a:r>
          </a:p>
          <a:p>
            <a:endParaRPr lang="hr-HR" sz="2400" dirty="0" smtClean="0">
              <a:sym typeface="Wingdings" pitchFamily="2" charset="2"/>
            </a:endParaRPr>
          </a:p>
          <a:p>
            <a:pPr>
              <a:buNone/>
            </a:pP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5724128" cy="321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Tko?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r>
              <a:rPr lang="hr-HR" b="1" dirty="0" smtClean="0"/>
              <a:t>Učenici 1. i 4. razreda OŠ Hinka Juhna Podgorač.</a:t>
            </a:r>
            <a:endParaRPr lang="hr-HR" b="1" dirty="0"/>
          </a:p>
        </p:txBody>
      </p:sp>
      <p:pic>
        <p:nvPicPr>
          <p:cNvPr id="36866" name="Picture 2" descr="https://scontent-vie1-1.xx.fbcdn.net/v/t34.0-12/17496152_10212386033627200_195197682_n.jpg?oh=9fdeccc6339553c58530d91f63220702&amp;oe=58D68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14499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Izrada plakata</a:t>
            </a:r>
            <a:endParaRPr lang="hr-HR" b="1" dirty="0"/>
          </a:p>
        </p:txBody>
      </p:sp>
      <p:pic>
        <p:nvPicPr>
          <p:cNvPr id="25603" name="Picture 3" descr="C:\Users\milica\Desktop\slike-borovik\17474265_10212384244582475_170955601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08513" cy="2592289"/>
          </a:xfrm>
          <a:prstGeom prst="rect">
            <a:avLst/>
          </a:prstGeom>
          <a:noFill/>
        </p:spPr>
      </p:pic>
      <p:pic>
        <p:nvPicPr>
          <p:cNvPr id="25605" name="Picture 5" descr="https://scontent-vie1-1.xx.fbcdn.net/v/t35.0-12/17474983_10210981919211409_1914158067_o.jpg?oh=03ceb6d668f0640a323e9a4528f30ae5&amp;oe=58D5B5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536504" cy="2551784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60032" y="1556792"/>
            <a:ext cx="4032448" cy="1152128"/>
          </a:xfrm>
        </p:spPr>
        <p:txBody>
          <a:bodyPr>
            <a:normAutofit/>
          </a:bodyPr>
          <a:lstStyle/>
          <a:p>
            <a:r>
              <a:rPr lang="hr-HR" dirty="0" smtClean="0"/>
              <a:t>Plakat: Jezero Borovik</a:t>
            </a:r>
            <a:endParaRPr lang="hr-H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3789040"/>
            <a:ext cx="4032448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5705872"/>
            <a:ext cx="4032448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52936"/>
            <a:ext cx="5040560" cy="936104"/>
          </a:xfrm>
        </p:spPr>
        <p:txBody>
          <a:bodyPr/>
          <a:lstStyle/>
          <a:p>
            <a:r>
              <a:rPr lang="hr-HR" dirty="0" smtClean="0"/>
              <a:t>Plakat: Kruženje vode u prirodi</a:t>
            </a:r>
            <a:endParaRPr lang="hr-HR" dirty="0"/>
          </a:p>
        </p:txBody>
      </p:sp>
      <p:pic>
        <p:nvPicPr>
          <p:cNvPr id="31746" name="Picture 2" descr="C:\Users\milica\Desktop\slike-borovik\17474251_10212384237582300_151266049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716016" cy="2652759"/>
          </a:xfrm>
          <a:prstGeom prst="rect">
            <a:avLst/>
          </a:prstGeom>
          <a:noFill/>
        </p:spPr>
      </p:pic>
      <p:pic>
        <p:nvPicPr>
          <p:cNvPr id="31747" name="Picture 3" descr="C:\Users\milica\Desktop\slike-borovik\17455160_10212384241582400_157737584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84984"/>
            <a:ext cx="4788024" cy="2693264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07904" y="6093296"/>
            <a:ext cx="5040560" cy="76470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hr-HR" sz="2600" noProof="0" dirty="0" smtClean="0"/>
              <a:t>Plakat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hr-H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Grafikon (temperatura zraka tijekom 2015. godine)</a:t>
            </a: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Predstavljanje radova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4818" name="Picture 2" descr="C:\Users\milica\Desktop\slike-borovik\17500145_10210981916211334_157965661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352485" cy="2448272"/>
          </a:xfrm>
          <a:prstGeom prst="rect">
            <a:avLst/>
          </a:prstGeom>
          <a:noFill/>
        </p:spPr>
      </p:pic>
      <p:pic>
        <p:nvPicPr>
          <p:cNvPr id="34819" name="Picture 3" descr="C:\Users\milica\Desktop\slike-borovik\17500462_10210981917891376_68049334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352484" cy="2448272"/>
          </a:xfrm>
          <a:prstGeom prst="rect">
            <a:avLst/>
          </a:prstGeom>
          <a:noFill/>
        </p:spPr>
      </p:pic>
      <p:pic>
        <p:nvPicPr>
          <p:cNvPr id="34820" name="Picture 4" descr="C:\Users\milica\Desktop\slike-borovik\17475118_10212384227782055_1449336671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933056"/>
            <a:ext cx="4824536" cy="271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Štafetna igra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Dan prije polaska s učenicima smo razgovarali o važnosti voda. Pisali smo eko poruke koje govore što hoćemo, a što nećemo činiti kako bismo očuvali vodu. </a:t>
            </a:r>
          </a:p>
          <a:p>
            <a:r>
              <a:rPr lang="hr-HR" sz="2400" dirty="0" smtClean="0"/>
              <a:t>Učeničke eko poruke izvrsno su poslužile za štafetnu igru na samom jezeru.</a:t>
            </a:r>
            <a:endParaRPr lang="hr-HR" sz="2400" dirty="0"/>
          </a:p>
        </p:txBody>
      </p:sp>
      <p:pic>
        <p:nvPicPr>
          <p:cNvPr id="32770" name="Picture 2" descr="C:\Users\milica\Desktop\slike-borovik\17430794_10210981916651345_141451696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932040" cy="2774273"/>
          </a:xfrm>
          <a:prstGeom prst="rect">
            <a:avLst/>
          </a:prstGeom>
          <a:noFill/>
        </p:spPr>
      </p:pic>
      <p:pic>
        <p:nvPicPr>
          <p:cNvPr id="32772" name="Picture 4" descr="https://scontent-vie1-1.xx.fbcdn.net/v/t35.0-12/17475258_10210981916011329_1385191916_o.jpg?oh=b9a779cd0fac549ae1ad3b384d23d85d&amp;oe=58D69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33056"/>
            <a:ext cx="4595788" cy="2585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8368"/>
          </a:xfrm>
        </p:spPr>
        <p:txBody>
          <a:bodyPr/>
          <a:lstStyle/>
          <a:p>
            <a:r>
              <a:rPr lang="hr-HR" b="1" dirty="0" smtClean="0"/>
              <a:t>Vodeni hokus-pokus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hr-HR" dirty="0" smtClean="0"/>
              <a:t>Za kraj smo ostavili možda učenicima i najzanimljiviji dio. Podijeljeni su u 6 mješovitih skupina (učenika 1. i 4. razreda), svaka skupina dobila je svoj zadatak.</a:t>
            </a:r>
          </a:p>
          <a:p>
            <a:r>
              <a:rPr lang="hr-HR" dirty="0" smtClean="0"/>
              <a:t>Učenici su prikupili potreban pribor za rad i hokus-pokus čarolija mogla je započeti.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68" y="3203974"/>
            <a:ext cx="3394720" cy="648072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Pokus 1. : Svojstva vode</a:t>
            </a:r>
            <a:endParaRPr lang="hr-HR" dirty="0"/>
          </a:p>
        </p:txBody>
      </p:sp>
      <p:pic>
        <p:nvPicPr>
          <p:cNvPr id="35843" name="Picture 3" descr="C:\Users\milica\Desktop\slike-borovik\17500438_10210981912491241_56816566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28010"/>
            <a:ext cx="4780023" cy="2688763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44008" y="6237312"/>
            <a:ext cx="3456384" cy="43204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Pokus 2.:</a:t>
            </a:r>
            <a:r>
              <a:rPr kumimoji="0" lang="hr-H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Voda kao otapalo</a:t>
            </a: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0" y="620688"/>
            <a:ext cx="4576464" cy="257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140968"/>
            <a:ext cx="3826768" cy="504056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Pokus 3.: Što pluta, a što tone na vodi </a:t>
            </a:r>
            <a:endParaRPr lang="hr-HR" dirty="0"/>
          </a:p>
        </p:txBody>
      </p:sp>
      <p:pic>
        <p:nvPicPr>
          <p:cNvPr id="4" name="Picture 2" descr="C:\Users\milica\Desktop\slike-borovik\17500035_10210981919371413_203367949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932040" cy="2774273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6165304"/>
            <a:ext cx="3456384" cy="43204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Pokus 4.: Agregatna stanja</a:t>
            </a:r>
            <a:r>
              <a:rPr kumimoji="0" lang="hr-H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vode</a:t>
            </a: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72040"/>
            <a:ext cx="4788024" cy="269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3970784" cy="485408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Pokus 5.: Pročišćavanje vode</a:t>
            </a:r>
            <a:endParaRPr lang="hr-HR" dirty="0"/>
          </a:p>
        </p:txBody>
      </p:sp>
      <p:pic>
        <p:nvPicPr>
          <p:cNvPr id="36867" name="Picture 3" descr="C:\Users\milica\Desktop\slike-borovik\17475208_10212384226422021_95922792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5004048" cy="2814777"/>
          </a:xfrm>
          <a:prstGeom prst="rect">
            <a:avLst/>
          </a:prstGeom>
          <a:noFill/>
        </p:spPr>
      </p:pic>
      <p:pic>
        <p:nvPicPr>
          <p:cNvPr id="36868" name="Picture 4" descr="C:\Users\milica\Desktop\slike-borovik\17453651_10212384225742004_891949310_o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924944"/>
            <a:ext cx="1969317" cy="3501008"/>
          </a:xfrm>
          <a:prstGeom prst="rect">
            <a:avLst/>
          </a:prstGeom>
          <a:noFill/>
        </p:spPr>
      </p:pic>
      <p:pic>
        <p:nvPicPr>
          <p:cNvPr id="36866" name="Picture 2" descr="C:\Users\milica\Desktop\slike-borovik\17499621_10212384225101988_1322913806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2016224" cy="358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3898776" cy="341392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Pokus 6. : Mikroskopiranje vode</a:t>
            </a:r>
            <a:endParaRPr lang="hr-HR" dirty="0"/>
          </a:p>
        </p:txBody>
      </p:sp>
      <p:pic>
        <p:nvPicPr>
          <p:cNvPr id="37891" name="Picture 3" descr="C:\Users\milica\Desktop\slike-borovik\17475155_10212384227142039_17666818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828028" cy="2715766"/>
          </a:xfrm>
          <a:prstGeom prst="rect">
            <a:avLst/>
          </a:prstGeom>
          <a:noFill/>
        </p:spPr>
      </p:pic>
      <p:pic>
        <p:nvPicPr>
          <p:cNvPr id="37890" name="Picture 2" descr="C:\Users\milica\Desktop\slike-borovik\17500504_10210981917011354_132463695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4968552" cy="2794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3888432" cy="525658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Učenici koji su ranije završavali imali su mogućnost napraviti dodatni zadatak – nakon čitanja pjesme </a:t>
            </a:r>
            <a:r>
              <a:rPr lang="hr-HR" sz="2400" i="1" dirty="0" smtClean="0"/>
              <a:t>Voda</a:t>
            </a:r>
            <a:r>
              <a:rPr lang="hr-HR" sz="2400" dirty="0" smtClean="0"/>
              <a:t>, Mladena Kušeca trebali su izrezati kap vode i upisati jednu riječ koja govori o vodi, našem odnosu prema njoj, njezinu izgledu ili što god žele, a vezano je uz vodu.</a:t>
            </a:r>
            <a:endParaRPr lang="hr-HR" sz="2400" dirty="0"/>
          </a:p>
        </p:txBody>
      </p:sp>
      <p:pic>
        <p:nvPicPr>
          <p:cNvPr id="38914" name="Picture 2" descr="C:\Users\milica\Desktop\slike-borovik\17475176_10212384222981935_199817468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3168352" cy="563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b="1" dirty="0" smtClean="0"/>
              <a:t>Što?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/>
          <a:lstStyle/>
          <a:p>
            <a:r>
              <a:rPr lang="hr-HR" b="1" dirty="0" smtClean="0"/>
              <a:t>Terenska nastava na jezeru Borovik.</a:t>
            </a:r>
          </a:p>
          <a:p>
            <a:endParaRPr lang="hr-HR" dirty="0"/>
          </a:p>
        </p:txBody>
      </p:sp>
      <p:pic>
        <p:nvPicPr>
          <p:cNvPr id="2049" name="Picture 1" descr="C:\Users\milica\Desktop\Dan voda\New folder\11102934_920055851351122_759877732224529288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389120"/>
          </a:xfrm>
        </p:spPr>
        <p:txBody>
          <a:bodyPr/>
          <a:lstStyle/>
          <a:p>
            <a:r>
              <a:rPr lang="hr-HR" dirty="0" smtClean="0"/>
              <a:t>Nakon što smo pospremili sve za sobom, dogovorili smo se da ćemo izlaganje pokusa odraditi u školi. </a:t>
            </a:r>
          </a:p>
          <a:p>
            <a:endParaRPr lang="hr-HR" dirty="0" smtClean="0"/>
          </a:p>
          <a:p>
            <a:r>
              <a:rPr lang="hr-HR" dirty="0" smtClean="0"/>
              <a:t>Zašto? </a:t>
            </a:r>
          </a:p>
          <a:p>
            <a:pPr>
              <a:buNone/>
            </a:pPr>
            <a:r>
              <a:rPr lang="hr-HR" dirty="0" smtClean="0"/>
              <a:t>    Zato jer 3. razred upravo uči o vodama, mi ćemo imati publiku, njima ćemo pomoći, a i dječje igralište nas doziva čitavo prijepodne.  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Mala nagrada za naporan, ali uspješan dan.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5805264"/>
            <a:ext cx="3312368" cy="648072"/>
          </a:xfrm>
        </p:spPr>
        <p:txBody>
          <a:bodyPr>
            <a:noAutofit/>
          </a:bodyPr>
          <a:lstStyle/>
          <a:p>
            <a:pPr algn="ctr"/>
            <a:r>
              <a:rPr lang="hr-HR" sz="2400" dirty="0" smtClean="0"/>
              <a:t>Promatranje prirode dalekozorom.</a:t>
            </a:r>
            <a:endParaRPr lang="hr-HR" sz="2400" dirty="0"/>
          </a:p>
        </p:txBody>
      </p:sp>
      <p:pic>
        <p:nvPicPr>
          <p:cNvPr id="39938" name="Picture 2" descr="C:\Users\milica\Desktop\slike-borovik\17431503_10212384221461897_108916838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956043" cy="2787774"/>
          </a:xfrm>
          <a:prstGeom prst="rect">
            <a:avLst/>
          </a:prstGeom>
          <a:noFill/>
        </p:spPr>
      </p:pic>
      <p:pic>
        <p:nvPicPr>
          <p:cNvPr id="39939" name="Picture 3" descr="C:\Users\milica\Desktop\slike-borovik\17475332_10212384222421921_203062152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6672"/>
            <a:ext cx="3022434" cy="5373216"/>
          </a:xfrm>
          <a:prstGeom prst="rect">
            <a:avLst/>
          </a:prstGeom>
          <a:noFill/>
        </p:spPr>
      </p:pic>
      <p:pic>
        <p:nvPicPr>
          <p:cNvPr id="39940" name="Picture 4" descr="C:\Users\milica\Desktop\slike-borovik\17500153_10212384221621901_1599823178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99255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r-HR" b="1" dirty="0" smtClean="0"/>
              <a:t>Povratak doma</a:t>
            </a:r>
            <a:endParaRPr lang="hr-HR" b="1" dirty="0"/>
          </a:p>
        </p:txBody>
      </p:sp>
      <p:pic>
        <p:nvPicPr>
          <p:cNvPr id="40962" name="Picture 2" descr="C:\Users\milica\Desktop\slike-borovik\17499996_10212384216621776_1882740956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hr-HR" b="1" dirty="0" smtClean="0"/>
              <a:t>Sljedećeg dana...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hr-HR" dirty="0" smtClean="0"/>
              <a:t>Priprema za izlaganje</a:t>
            </a:r>
            <a:endParaRPr lang="hr-HR" dirty="0"/>
          </a:p>
        </p:txBody>
      </p:sp>
      <p:pic>
        <p:nvPicPr>
          <p:cNvPr id="43010" name="Picture 2" descr="https://scontent-vie1-1.xx.fbcdn.net/v/t35.0-12/17500151_10212385756940283_2128450324_o.jpg?oh=8d67eb4debda785ae22a3ee45724f33d&amp;oe=58D69B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744416" cy="2106234"/>
          </a:xfrm>
          <a:prstGeom prst="rect">
            <a:avLst/>
          </a:prstGeom>
          <a:noFill/>
        </p:spPr>
      </p:pic>
      <p:pic>
        <p:nvPicPr>
          <p:cNvPr id="43012" name="Picture 4" descr="https://scontent-vie1-1.xx.fbcdn.net/v/t35.0-12/17475438_10212385757100287_2133339790_o.jpg?oh=2b293649f5d603b10070c3fc6c129a5c&amp;oe=58D6C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816424" cy="2146739"/>
          </a:xfrm>
          <a:prstGeom prst="rect">
            <a:avLst/>
          </a:prstGeom>
          <a:noFill/>
        </p:spPr>
      </p:pic>
      <p:pic>
        <p:nvPicPr>
          <p:cNvPr id="43014" name="Picture 6" descr="https://scontent-vie1-1.xx.fbcdn.net/v/t35.0-12/17475216_10212385757460296_1221371124_o.jpg?oh=1e646d224a5e523f9770029ad5990749&amp;oe=58D6EB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3816424" cy="2146739"/>
          </a:xfrm>
          <a:prstGeom prst="rect">
            <a:avLst/>
          </a:prstGeom>
          <a:noFill/>
        </p:spPr>
      </p:pic>
      <p:pic>
        <p:nvPicPr>
          <p:cNvPr id="43016" name="Picture 8" descr="https://scontent-vie1-1.xx.fbcdn.net/v/t35.0-12/17430765_10212385757620300_218939431_o.jpg?oh=c409d47008b97b6d600b433031463c3c&amp;oe=58D679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5" y="4230088"/>
            <a:ext cx="3824425" cy="2151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1986" name="Picture 2" descr="https://scontent-vie1-1.xx.fbcdn.net/v/t34.0-12/17474570_10210981912971253_1946275233_n.jpg?oh=bb012d241afad5cc690f794e7a971dc3&amp;oe=58D6BD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479776" cy="4408490"/>
          </a:xfrm>
          <a:prstGeom prst="rect">
            <a:avLst/>
          </a:prstGeom>
          <a:noFill/>
        </p:spPr>
      </p:pic>
      <p:pic>
        <p:nvPicPr>
          <p:cNvPr id="41988" name="Picture 4" descr="https://scontent-vie1-1.xx.fbcdn.net/v/t35.0-12/17499725_10210981912811249_2133597438_o.jpg?oh=24e65ac69d6ebf43a6c386de41ea8d4d&amp;oe=58D5C8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4864540" cy="2736304"/>
          </a:xfrm>
          <a:prstGeom prst="rect">
            <a:avLst/>
          </a:prstGeom>
          <a:noFill/>
        </p:spPr>
      </p:pic>
      <p:pic>
        <p:nvPicPr>
          <p:cNvPr id="41990" name="Picture 6" descr="https://scontent-vie1-1.xx.fbcdn.net/v/t35.0-12/17500118_10210981912171233_2077607027_o.jpg?oh=e237df32aa86f61ff90a11b1cca79857&amp;oe=58D685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4824536" cy="271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7106" name="Picture 2" descr="https://scontent-vie1-1.xx.fbcdn.net/v/t34.0-12/17474886_10210981914771298_30937903_n.jpg?oh=d9816badc5a6bffac5a109aa47d607f9&amp;oe=58D6F8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24722"/>
            <a:ext cx="2808312" cy="4992554"/>
          </a:xfrm>
          <a:prstGeom prst="rect">
            <a:avLst/>
          </a:prstGeom>
          <a:noFill/>
        </p:spPr>
      </p:pic>
      <p:pic>
        <p:nvPicPr>
          <p:cNvPr id="47108" name="Picture 4" descr="https://scontent-vie1-1.xx.fbcdn.net/v/t34.0-12/17496358_10210981919611419_928632404_n.jpg?oh=a0ec57ab3aabeb362d8e11ac10541143&amp;oe=58D6D4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2823529" cy="5019608"/>
          </a:xfrm>
          <a:prstGeom prst="rect">
            <a:avLst/>
          </a:prstGeom>
          <a:noFill/>
        </p:spPr>
      </p:pic>
      <p:pic>
        <p:nvPicPr>
          <p:cNvPr id="47110" name="Picture 6" descr="https://scontent-vie1-1.xx.fbcdn.net/v/t34.0-12/17495673_10210981913931277_1632822673_n.jpg?oh=f8bc9116552e1e9a16fb56e11997a332&amp;oe=58D6D0B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26290"/>
            <a:ext cx="2808312" cy="499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8130" name="Picture 2" descr="https://scontent-vie1-1.xx.fbcdn.net/v/t35.0-12/17474433_10210981915331312_822856422_o.jpg?oh=775226c64958ad13888b3fc5d9a65be8&amp;oe=58D6E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9291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Završni pano – predstavljanje radova u školi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https://scontent-frt3-1.xx.fbcdn.net/v/t35.0-12/17499651_10210990092415734_2038314073_o.jpg?oh=81e54293590dc348be2f246cdbc7a2aa&amp;oe=58D73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788143" cy="4380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47248" cy="72234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Za kraj, podsjetimo se...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ctr">
              <a:buNone/>
            </a:pPr>
            <a:r>
              <a:rPr lang="hr-HR" i="1" dirty="0" smtClean="0"/>
              <a:t>Voda je sićušna kapljica kiše,</a:t>
            </a:r>
            <a:endParaRPr lang="hr-HR" dirty="0" smtClean="0"/>
          </a:p>
          <a:p>
            <a:pPr algn="ctr">
              <a:buNone/>
            </a:pPr>
            <a:r>
              <a:rPr lang="hr-HR" i="1" dirty="0" smtClean="0"/>
              <a:t>Voda je more što brodove njiše.</a:t>
            </a:r>
            <a:endParaRPr lang="hr-HR" dirty="0" smtClean="0"/>
          </a:p>
          <a:p>
            <a:pPr algn="ctr">
              <a:buNone/>
            </a:pPr>
            <a:r>
              <a:rPr lang="hr-HR" i="1" dirty="0" smtClean="0"/>
              <a:t>Voda je para što oblake stvara,</a:t>
            </a:r>
            <a:endParaRPr lang="hr-HR" dirty="0" smtClean="0"/>
          </a:p>
          <a:p>
            <a:pPr algn="ctr">
              <a:buNone/>
            </a:pPr>
            <a:r>
              <a:rPr lang="hr-HR" i="1" dirty="0" smtClean="0"/>
              <a:t>Voda je jezero, lokva i bara.</a:t>
            </a:r>
            <a:endParaRPr lang="hr-HR" dirty="0" smtClean="0"/>
          </a:p>
          <a:p>
            <a:pPr algn="ctr">
              <a:buNone/>
            </a:pPr>
            <a:r>
              <a:rPr lang="hr-HR" i="1" dirty="0" smtClean="0"/>
              <a:t>Voda je snijeg, što pokriva brijeg,</a:t>
            </a:r>
            <a:endParaRPr lang="hr-HR" dirty="0" smtClean="0"/>
          </a:p>
          <a:p>
            <a:pPr algn="ctr">
              <a:buNone/>
            </a:pPr>
            <a:r>
              <a:rPr lang="hr-HR" i="1" dirty="0" smtClean="0"/>
              <a:t>Voda je led, proziran i blijed.</a:t>
            </a:r>
            <a:endParaRPr lang="hr-HR" dirty="0" smtClean="0"/>
          </a:p>
          <a:p>
            <a:pPr algn="ctr">
              <a:buNone/>
            </a:pPr>
            <a:r>
              <a:rPr lang="hr-HR" i="1" dirty="0" smtClean="0"/>
              <a:t>Voda je izvor, potok i rijeka</a:t>
            </a:r>
            <a:endParaRPr lang="hr-HR" dirty="0" smtClean="0"/>
          </a:p>
          <a:p>
            <a:pPr algn="ctr">
              <a:buNone/>
            </a:pPr>
            <a:r>
              <a:rPr lang="hr-HR" i="1" dirty="0" smtClean="0"/>
              <a:t>Voda je piće najboljeg teka.</a:t>
            </a:r>
            <a:endParaRPr lang="hr-HR" dirty="0" smtClean="0"/>
          </a:p>
          <a:p>
            <a:pPr algn="ctr"/>
            <a:endParaRPr lang="hr-HR" dirty="0" smtClean="0"/>
          </a:p>
          <a:p>
            <a:pPr algn="r"/>
            <a:r>
              <a:rPr lang="hr-HR" dirty="0" smtClean="0"/>
              <a:t>Mladen Kušec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Zašto?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Obilježavali smo Svjetski dan voda</a:t>
            </a:r>
          </a:p>
          <a:p>
            <a:pPr>
              <a:buNone/>
            </a:pPr>
            <a:r>
              <a:rPr lang="hr-HR" b="1" dirty="0" smtClean="0"/>
              <a:t>   (simbolično i Svjetski dan </a:t>
            </a:r>
            <a:r>
              <a:rPr lang="hr-HR" b="1" dirty="0" smtClean="0"/>
              <a:t>osoba</a:t>
            </a:r>
            <a:r>
              <a:rPr lang="hr-HR" b="1" dirty="0" smtClean="0"/>
              <a:t> </a:t>
            </a:r>
            <a:r>
              <a:rPr lang="hr-HR" b="1" dirty="0" smtClean="0"/>
              <a:t>s Downovim sindromom).</a:t>
            </a:r>
            <a:endParaRPr lang="hr-HR" b="1" dirty="0"/>
          </a:p>
        </p:txBody>
      </p:sp>
      <p:pic>
        <p:nvPicPr>
          <p:cNvPr id="1026" name="Picture 2" descr="C:\Users\milica\Desktop\slike-borovik\17453301_10210981918051380_163917948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4700014" cy="2643758"/>
          </a:xfrm>
          <a:prstGeom prst="rect">
            <a:avLst/>
          </a:prstGeom>
          <a:noFill/>
        </p:spPr>
      </p:pic>
      <p:pic>
        <p:nvPicPr>
          <p:cNvPr id="1028" name="Picture 4" descr="Slikovni rezultat za 22.3. dan v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929966" cy="183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Kako?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259228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Pogledajte u nastavku </a:t>
            </a:r>
            <a:r>
              <a:rPr lang="hr-HR" sz="3200" b="1" dirty="0" smtClean="0">
                <a:sym typeface="Wingdings" pitchFamily="2" charset="2"/>
              </a:rPr>
              <a:t></a:t>
            </a:r>
            <a:endParaRPr lang="hr-H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392488" cy="18002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Dolazak </a:t>
            </a:r>
            <a:br>
              <a:rPr lang="hr-HR" b="1" dirty="0" smtClean="0"/>
            </a:br>
            <a:r>
              <a:rPr lang="hr-HR" b="1" dirty="0" smtClean="0"/>
              <a:t>na jezero </a:t>
            </a:r>
            <a:endParaRPr lang="hr-HR" b="1" dirty="0"/>
          </a:p>
        </p:txBody>
      </p:sp>
      <p:pic>
        <p:nvPicPr>
          <p:cNvPr id="17410" name="Picture 2" descr="C:\Users\milica\Downloads\17500073_10210981914291286_61099713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106737" cy="552308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212976"/>
            <a:ext cx="4176464" cy="3024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hr-HR" sz="2400" b="1" dirty="0" smtClean="0"/>
              <a:t>Desetak minuta vožnje od škole bilo je dovoljno za dolazak na naše odredište.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hr-HR" sz="2400" b="1" noProof="0" dirty="0" smtClean="0"/>
              <a:t>    Dobro raspoloženje već se osjećalo u zraku.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Obilazak starog jezera</a:t>
            </a:r>
            <a:endParaRPr lang="hr-H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Malo jezero na Boroviku oduševilo nas je svojom ljepotom. Putem smo promatrali biljke i životinje koje se tamo nalaze.</a:t>
            </a:r>
            <a:endParaRPr lang="hr-HR" dirty="0"/>
          </a:p>
        </p:txBody>
      </p:sp>
      <p:pic>
        <p:nvPicPr>
          <p:cNvPr id="18435" name="Picture 3" descr="C:\Users\milica\Desktop\slike-borovik\17475394_10210981917571368_138961186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01008"/>
            <a:ext cx="5220072" cy="2936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milica\Desktop\slike-borovik\17475183_10212384255982760_98163306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7" y="1935164"/>
            <a:ext cx="7520251" cy="423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Odlazak do brane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brani su nas dočekali djelatnici Hrvatskih voda, koji su zaposleni na brani Borovik.</a:t>
            </a:r>
          </a:p>
          <a:p>
            <a:r>
              <a:rPr lang="hr-HR" dirty="0" smtClean="0"/>
              <a:t>Upoznali su nas s poviješću nastanka jezera, njegovom veličinom, dubinom, biljnim i životinjskim svijetom u i oko jezera, namjenom...</a:t>
            </a:r>
          </a:p>
          <a:p>
            <a:r>
              <a:rPr lang="hr-HR" dirty="0" smtClean="0"/>
              <a:t>Upoznali su nas i s opisom njihova zanimanja-branočuvar, objasnili i pokazali što su njihova zaduženje te koja mjerenja na jezeru obavljaju.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1276</TotalTime>
  <Words>812</Words>
  <Application>Microsoft Office PowerPoint</Application>
  <PresentationFormat>On-screen Show (4:3)</PresentationFormat>
  <Paragraphs>81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22.3.  Svjetski dan voda</vt:lpstr>
      <vt:lpstr>Tko? </vt:lpstr>
      <vt:lpstr>Što?</vt:lpstr>
      <vt:lpstr>Zašto?</vt:lpstr>
      <vt:lpstr>Kako?</vt:lpstr>
      <vt:lpstr>Dolazak  na jezero </vt:lpstr>
      <vt:lpstr>Obilazak starog jezera</vt:lpstr>
      <vt:lpstr>PowerPoint Presentation</vt:lpstr>
      <vt:lpstr>Odlazak do brane</vt:lpstr>
      <vt:lpstr>PowerPoint Presentation</vt:lpstr>
      <vt:lpstr>PowerPoint Presentation</vt:lpstr>
      <vt:lpstr>PowerPoint Presentation</vt:lpstr>
      <vt:lpstr>Odlazak na plažu</vt:lpstr>
      <vt:lpstr>Promatranje prirode</vt:lpstr>
      <vt:lpstr>PowerPoint Presentation</vt:lpstr>
      <vt:lpstr>Dolazak  u kamp</vt:lpstr>
      <vt:lpstr>Jutarnja tjelovježba</vt:lpstr>
      <vt:lpstr>Rad, rad, rad...</vt:lpstr>
      <vt:lpstr>Užina</vt:lpstr>
      <vt:lpstr>Izrada plakata</vt:lpstr>
      <vt:lpstr>PowerPoint Presentation</vt:lpstr>
      <vt:lpstr>Predstavljanje radova</vt:lpstr>
      <vt:lpstr>Štafetna igra</vt:lpstr>
      <vt:lpstr>Vodeni hokus-pokus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Povratak doma</vt:lpstr>
      <vt:lpstr>Sljedećeg dana...</vt:lpstr>
      <vt:lpstr>PowerPoint Presentation</vt:lpstr>
      <vt:lpstr>PowerPoint Presentation</vt:lpstr>
      <vt:lpstr>PowerPoint Presentation</vt:lpstr>
      <vt:lpstr>Završni pano – predstavljanje radova u školi</vt:lpstr>
      <vt:lpstr>Za kraj, podsjetimo se...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22.3.  Svjetski dan voda</dc:title>
  <dc:creator>milica</dc:creator>
  <cp:lastModifiedBy>Sophie</cp:lastModifiedBy>
  <cp:revision>26</cp:revision>
  <dcterms:created xsi:type="dcterms:W3CDTF">2017-03-23T19:23:53Z</dcterms:created>
  <dcterms:modified xsi:type="dcterms:W3CDTF">2017-03-26T11:34:58Z</dcterms:modified>
</cp:coreProperties>
</file>