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3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985A-1136-4D39-A93B-004FDC444139}" type="datetimeFigureOut">
              <a:rPr lang="hr-HR" smtClean="0"/>
              <a:pPr/>
              <a:t>23.11.2017.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088925-2B62-4F22-AD32-F1F2B8DA4AC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985A-1136-4D39-A93B-004FDC444139}" type="datetimeFigureOut">
              <a:rPr lang="hr-HR" smtClean="0"/>
              <a:pPr/>
              <a:t>23.11.2017.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8925-2B62-4F22-AD32-F1F2B8DA4AC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985A-1136-4D39-A93B-004FDC444139}" type="datetimeFigureOut">
              <a:rPr lang="hr-HR" smtClean="0"/>
              <a:pPr/>
              <a:t>23.11.2017.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8925-2B62-4F22-AD32-F1F2B8DA4AC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B8985A-1136-4D39-A93B-004FDC444139}" type="datetimeFigureOut">
              <a:rPr lang="hr-HR" smtClean="0"/>
              <a:pPr/>
              <a:t>23.11.2017.</a:t>
            </a:fld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C088925-2B62-4F22-AD32-F1F2B8DA4AC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985A-1136-4D39-A93B-004FDC444139}" type="datetimeFigureOut">
              <a:rPr lang="hr-HR" smtClean="0"/>
              <a:pPr/>
              <a:t>23.11.2017.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8925-2B62-4F22-AD32-F1F2B8DA4AC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985A-1136-4D39-A93B-004FDC444139}" type="datetimeFigureOut">
              <a:rPr lang="hr-HR" smtClean="0"/>
              <a:pPr/>
              <a:t>23.11.2017.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8925-2B62-4F22-AD32-F1F2B8DA4AC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8925-2B62-4F22-AD32-F1F2B8DA4AC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985A-1136-4D39-A93B-004FDC444139}" type="datetimeFigureOut">
              <a:rPr lang="hr-HR" smtClean="0"/>
              <a:pPr/>
              <a:t>23.11.2017.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985A-1136-4D39-A93B-004FDC444139}" type="datetimeFigureOut">
              <a:rPr lang="hr-HR" smtClean="0"/>
              <a:pPr/>
              <a:t>23.11.2017.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8925-2B62-4F22-AD32-F1F2B8DA4AC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985A-1136-4D39-A93B-004FDC444139}" type="datetimeFigureOut">
              <a:rPr lang="hr-HR" smtClean="0"/>
              <a:pPr/>
              <a:t>23.11.2017.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8925-2B62-4F22-AD32-F1F2B8DA4AC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B8985A-1136-4D39-A93B-004FDC444139}" type="datetimeFigureOut">
              <a:rPr lang="hr-HR" smtClean="0"/>
              <a:pPr/>
              <a:t>23.11.2017.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088925-2B62-4F22-AD32-F1F2B8DA4AC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985A-1136-4D39-A93B-004FDC444139}" type="datetimeFigureOut">
              <a:rPr lang="hr-HR" smtClean="0"/>
              <a:pPr/>
              <a:t>23.11.2017.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088925-2B62-4F22-AD32-F1F2B8DA4AC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1B8985A-1136-4D39-A93B-004FDC444139}" type="datetimeFigureOut">
              <a:rPr lang="hr-HR" smtClean="0"/>
              <a:pPr/>
              <a:t>23.11.2017.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C088925-2B62-4F22-AD32-F1F2B8DA4AC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8640"/>
            <a:ext cx="8305800" cy="1368152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hr-H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VUKOVAR – GRAD HEROJ </a:t>
            </a:r>
            <a:endParaRPr lang="hr-H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 descr="Gradski-muzej-Vukov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717032"/>
            <a:ext cx="3816424" cy="2792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436948_10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556792"/>
            <a:ext cx="2304256" cy="1554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109641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916832"/>
            <a:ext cx="2339741" cy="1585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vukovar201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1484784"/>
            <a:ext cx="2212454" cy="1552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4732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hr-HR" sz="2400" dirty="0" smtClean="0"/>
              <a:t>Borbe koje su u Vukovaru vođene od sredine listopada pa do kraja bitke ubrajaju se u najteže i najkrvavije bitke Domovinskog rata.</a:t>
            </a:r>
          </a:p>
          <a:p>
            <a:pPr algn="just">
              <a:buFont typeface="Wingdings" pitchFamily="2" charset="2"/>
              <a:buChar char="Ø"/>
            </a:pPr>
            <a:r>
              <a:rPr lang="hr-HR" sz="2400" dirty="0" smtClean="0"/>
              <a:t>Na položaje branitelja kao i na ostatak grada dnevno je padalo 8000 granata, raketa i  avionskih bombi.</a:t>
            </a:r>
          </a:p>
          <a:p>
            <a:pPr algn="just">
              <a:buFont typeface="Wingdings" pitchFamily="2" charset="2"/>
              <a:buChar char="Ø"/>
            </a:pPr>
            <a:r>
              <a:rPr lang="hr-HR" sz="2400" dirty="0" smtClean="0"/>
              <a:t>U bitci 16. listopada u Borovu Naselju poginuo je </a:t>
            </a:r>
            <a:r>
              <a:rPr lang="hr-HR" sz="2400" i="1" dirty="0" smtClean="0"/>
              <a:t>Blago  Zadro,</a:t>
            </a:r>
            <a:r>
              <a:rPr lang="hr-HR" sz="2400" dirty="0" smtClean="0"/>
              <a:t> jedan od ključnih ljudi u obrani  Vukovara.</a:t>
            </a: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hr-HR" sz="2400" dirty="0" smtClean="0"/>
          </a:p>
          <a:p>
            <a:pPr>
              <a:buNone/>
            </a:pPr>
            <a:endParaRPr lang="hr-HR" dirty="0" smtClean="0"/>
          </a:p>
        </p:txBody>
      </p:sp>
      <p:pic>
        <p:nvPicPr>
          <p:cNvPr id="4" name="Picture 3" descr="Blago_I_Robert_Zadro_Memorijalno_groblje_Vukovar_2212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90205">
            <a:off x="4641760" y="3863593"/>
            <a:ext cx="3552648" cy="1804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vukovar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97425">
            <a:off x="646291" y="4258595"/>
            <a:ext cx="3225478" cy="201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hr-HR" sz="2700" dirty="0" smtClean="0"/>
              <a:t>Početkom studenog srpske snage krenule su u žestok napad na </a:t>
            </a:r>
            <a:r>
              <a:rPr lang="hr-HR" sz="2700" i="1" dirty="0" smtClean="0"/>
              <a:t>Lužac</a:t>
            </a:r>
            <a:r>
              <a:rPr lang="hr-HR" sz="2700" dirty="0" smtClean="0"/>
              <a:t>, strateški važan dio grada.</a:t>
            </a:r>
          </a:p>
          <a:p>
            <a:pPr algn="just">
              <a:buFont typeface="Wingdings" pitchFamily="2" charset="2"/>
              <a:buChar char="Ø"/>
            </a:pPr>
            <a:r>
              <a:rPr lang="hr-HR" sz="2700" dirty="0" smtClean="0"/>
              <a:t>Tom je prigodom u okršaju sa braniteljima poginuo srpski general </a:t>
            </a:r>
            <a:r>
              <a:rPr lang="hr-HR" sz="2700" i="1" dirty="0" smtClean="0"/>
              <a:t>Mladen Bratić</a:t>
            </a:r>
            <a:r>
              <a:rPr lang="hr-HR" sz="27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hr-HR" sz="2700" dirty="0" smtClean="0"/>
              <a:t>Tek nakon što im je ponestalo protuoklopnih sredstava, branitelji Lušca povukli su se u središnje dijelove grada.</a:t>
            </a:r>
          </a:p>
          <a:p>
            <a:pPr algn="just">
              <a:buFont typeface="Wingdings" pitchFamily="2" charset="2"/>
              <a:buChar char="Ø"/>
            </a:pPr>
            <a:r>
              <a:rPr lang="hr-HR" sz="2700" dirty="0" smtClean="0"/>
              <a:t>Pad Lušca označio je početak agonije vukovarske obrane.</a:t>
            </a:r>
            <a:endParaRPr lang="en-US" sz="2700" dirty="0" smtClean="0"/>
          </a:p>
          <a:p>
            <a:pPr>
              <a:buFont typeface="Wingdings" pitchFamily="2" charset="2"/>
              <a:buChar char="Ø"/>
            </a:pPr>
            <a:endParaRPr lang="hr-HR" sz="2400" dirty="0" smtClean="0"/>
          </a:p>
          <a:p>
            <a:pPr>
              <a:buFont typeface="Wingdings" pitchFamily="2" charset="2"/>
              <a:buChar char="Ø"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hr-H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Napad na Lužac</a:t>
            </a:r>
            <a:endParaRPr lang="hr-H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81130_clip_image00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00808"/>
            <a:ext cx="6768752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hr-H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Napad na Lužac - strategija</a:t>
            </a:r>
            <a:endParaRPr lang="hr-H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hr-HR" sz="2800" dirty="0" smtClean="0"/>
              <a:t>11. studenog 1991.g. pali su Bogdanovci jedino mjesto koje je uz Vukovar odolijevalo srpskom agresoru.</a:t>
            </a:r>
          </a:p>
          <a:p>
            <a:pPr algn="just">
              <a:buFont typeface="Wingdings" pitchFamily="2" charset="2"/>
              <a:buChar char="Ø"/>
            </a:pPr>
            <a:r>
              <a:rPr lang="hr-HR" sz="2800" dirty="0" smtClean="0"/>
              <a:t>U posljednjim danima bitke obrana grada presječena je na dva mjesta: od Lušca prema Dunavu i koritom rijeke Vuke prema središtu grada.</a:t>
            </a:r>
            <a:endParaRPr lang="en-US" sz="2800" dirty="0" smtClean="0"/>
          </a:p>
          <a:p>
            <a:pPr>
              <a:buFont typeface="Wingdings" pitchFamily="2" charset="2"/>
              <a:buChar char="Ø"/>
            </a:pPr>
            <a:endParaRPr lang="hr-HR" sz="2400" dirty="0" smtClean="0"/>
          </a:p>
          <a:p>
            <a:pPr>
              <a:buFont typeface="Wingdings" pitchFamily="2" charset="2"/>
              <a:buChar char="Ø"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192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hr-H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Pad Bogdanovaca</a:t>
            </a:r>
            <a:endParaRPr lang="hr-H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download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7628" y="4365104"/>
            <a:ext cx="4076175" cy="2273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hr-HR" sz="2800" i="1" dirty="0" smtClean="0"/>
              <a:t>18. studenog 1991.g.</a:t>
            </a:r>
            <a:r>
              <a:rPr lang="hr-HR" sz="2800" dirty="0" smtClean="0"/>
              <a:t> srpske snage su okupirale Vukovar.</a:t>
            </a:r>
          </a:p>
          <a:p>
            <a:pPr algn="just">
              <a:buFont typeface="Wingdings" pitchFamily="2" charset="2"/>
              <a:buChar char="Ø"/>
            </a:pPr>
            <a:r>
              <a:rPr lang="hr-HR" sz="2800" dirty="0" smtClean="0"/>
              <a:t>Ostavši bez ijednog protuoklopnog punjenja, branitelji Vukovara podijelili su se u manje skupine i probili u smjeru zapada.</a:t>
            </a:r>
          </a:p>
          <a:p>
            <a:pPr algn="just">
              <a:buFont typeface="Wingdings" pitchFamily="2" charset="2"/>
              <a:buChar char="Ø"/>
            </a:pPr>
            <a:r>
              <a:rPr lang="hr-HR" sz="2800" dirty="0" smtClean="0"/>
              <a:t>Nakon pada grada, JNA i srpske paravojne formacije  načinili su mnoga ubojstva i ratne zločine.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hr-H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Konačni pad Vukovara</a:t>
            </a:r>
            <a:endParaRPr lang="hr-H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015a-vukovar-19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797152"/>
            <a:ext cx="3333328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hr-HR" sz="2800" dirty="0" smtClean="0"/>
              <a:t>Dio branitelja na Mitnici i u Borovu Naselju ostao je u potpunom okruženju i bez streljiva te su zarobljeni zajedno s civilima.</a:t>
            </a:r>
          </a:p>
          <a:p>
            <a:pPr algn="just">
              <a:buFont typeface="Wingdings" pitchFamily="2" charset="2"/>
              <a:buChar char="Ø"/>
            </a:pPr>
            <a:r>
              <a:rPr lang="hr-HR" sz="2800" dirty="0" smtClean="0"/>
              <a:t>Neki od njih su ubijeni, a ostali su sa 5.000 svojih sugrađana odvedeni u koncentracijske logore u Srbiji (</a:t>
            </a:r>
            <a:r>
              <a:rPr lang="hr-HR" sz="2800" i="1" dirty="0" smtClean="0"/>
              <a:t>Sremska Mitrovica</a:t>
            </a:r>
            <a:r>
              <a:rPr lang="hr-HR" sz="2800" dirty="0" smtClean="0"/>
              <a:t>, </a:t>
            </a:r>
            <a:r>
              <a:rPr lang="hr-HR" sz="2800" i="1" dirty="0" smtClean="0"/>
              <a:t>Stajićevo</a:t>
            </a:r>
            <a:r>
              <a:rPr lang="hr-HR" sz="2800" dirty="0" smtClean="0"/>
              <a:t>, </a:t>
            </a:r>
            <a:r>
              <a:rPr lang="hr-HR" sz="2800" i="1" dirty="0" smtClean="0"/>
              <a:t>Begejci</a:t>
            </a:r>
            <a:r>
              <a:rPr lang="hr-HR" sz="2800" dirty="0" smtClean="0"/>
              <a:t>...).</a:t>
            </a:r>
          </a:p>
          <a:p>
            <a:pPr algn="just">
              <a:buFont typeface="Wingdings" pitchFamily="2" charset="2"/>
              <a:buChar char="Ø"/>
            </a:pPr>
            <a:r>
              <a:rPr lang="hr-HR" sz="2800" dirty="0" smtClean="0"/>
              <a:t>19. studenog 1991.g. u nazočnosti međunarodne zajednice srpski okupatori su iz vukovarske bolnice </a:t>
            </a:r>
            <a:r>
              <a:rPr lang="hr-HR" sz="2800" dirty="0" smtClean="0"/>
              <a:t>odveli oko </a:t>
            </a:r>
            <a:r>
              <a:rPr lang="hr-HR" sz="2800" dirty="0" smtClean="0"/>
              <a:t>200 ranjenika te ih ubili i zatrpali u masovnu grobnicu na </a:t>
            </a:r>
            <a:r>
              <a:rPr lang="hr-HR" sz="2800" i="1" dirty="0" smtClean="0"/>
              <a:t>Ovčari</a:t>
            </a:r>
            <a:r>
              <a:rPr lang="hr-HR" sz="28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endParaRPr lang="hr-H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hr-H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Pad Vukovara</a:t>
            </a:r>
            <a:endParaRPr lang="hr-H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njč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4200128" cy="2264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manjača3-e150524652726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700808"/>
            <a:ext cx="2870016" cy="1585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645024"/>
            <a:ext cx="38215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logor-srpsk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3645024"/>
            <a:ext cx="310943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hr-HR" sz="2800" dirty="0" smtClean="0"/>
              <a:t>   Na Ovčari su tijekom eshumacije pronađeni i posmrtni ostaci legendarnog urednika i novinara Hrvatskog Radio Vukovara </a:t>
            </a:r>
            <a:r>
              <a:rPr lang="hr-HR" sz="2800" i="1" dirty="0" smtClean="0"/>
              <a:t>Siniše Glavaševića</a:t>
            </a:r>
            <a:r>
              <a:rPr lang="hr-HR" sz="2800" dirty="0" smtClean="0"/>
              <a:t>.</a:t>
            </a:r>
            <a:endParaRPr lang="en-US" sz="2800" dirty="0" smtClean="0"/>
          </a:p>
          <a:p>
            <a:pPr algn="just">
              <a:buNone/>
            </a:pPr>
            <a:endParaRPr lang="hr-H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hr-H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Siniša Glavašević </a:t>
            </a:r>
            <a:endParaRPr lang="hr-H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siniša-glavaševi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068960"/>
            <a:ext cx="316835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02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645024"/>
            <a:ext cx="324686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250px-Siniša_Glavašević_Mirogoj_lipanj_2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4869160"/>
            <a:ext cx="2123831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hr-HR" sz="2400" dirty="0" smtClean="0"/>
              <a:t>   “Nisu imali novaca za Zagreb, Beč, Prag...</a:t>
            </a:r>
          </a:p>
          <a:p>
            <a:pPr algn="just">
              <a:buNone/>
            </a:pPr>
            <a:r>
              <a:rPr lang="hr-HR" sz="2400" dirty="0" smtClean="0"/>
              <a:t>   Njihov je novac ostao u čašama ispijenim s prijateljima, s kojima su čekali svanuća na hrvatskim barikadama.</a:t>
            </a:r>
          </a:p>
          <a:p>
            <a:pPr algn="just">
              <a:buNone/>
            </a:pPr>
            <a:r>
              <a:rPr lang="hr-HR" sz="2400" dirty="0" smtClean="0"/>
              <a:t>   Nekima je to čekanje bilo predugo pa smo ostali bez njih, ali mi svi dobro znamo gdje su.</a:t>
            </a:r>
          </a:p>
          <a:p>
            <a:pPr algn="just">
              <a:buNone/>
            </a:pPr>
            <a:r>
              <a:rPr lang="hr-HR" sz="2400" dirty="0" smtClean="0"/>
              <a:t>   Ako nam život omogući da naša ljubav ovlada nama,kao što je njihova ljubav nosila njih,jednom na kraju puta možda možemo  očekivati da i mi umremo sretni.”</a:t>
            </a: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hr-HR" sz="3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Riječi ubijenoga Siniše Glavaševića</a:t>
            </a:r>
            <a:endParaRPr lang="hr-HR" sz="35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2mi1d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725144"/>
            <a:ext cx="2952328" cy="1969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buNone/>
            </a:pPr>
            <a:r>
              <a:rPr lang="hr-HR" sz="4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Hvala na pozornosti!</a:t>
            </a:r>
            <a:endParaRPr lang="hr-HR" sz="4400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9yBzRdfX_v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780928"/>
            <a:ext cx="4458478" cy="2970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r-HR" sz="2800" dirty="0" smtClean="0">
                <a:solidFill>
                  <a:schemeClr val="tx1">
                    <a:lumMod val="95000"/>
                  </a:schemeClr>
                </a:solidFill>
              </a:rPr>
              <a:t>Bivša vukovarska općina je po popisu stanovništva iz 1991. godine imala relativnu hrvatsku većinu.</a:t>
            </a:r>
          </a:p>
          <a:p>
            <a:pPr>
              <a:buFont typeface="Wingdings" pitchFamily="2" charset="2"/>
              <a:buChar char="Ø"/>
            </a:pPr>
            <a:r>
              <a:rPr lang="hr-HR" sz="2800" dirty="0" smtClean="0">
                <a:solidFill>
                  <a:schemeClr val="tx1">
                    <a:lumMod val="95000"/>
                  </a:schemeClr>
                </a:solidFill>
              </a:rPr>
              <a:t> Po popisu stanovništva iz 1991. vukovarska općina je imala 84 189 stanovnika.</a:t>
            </a:r>
          </a:p>
          <a:p>
            <a:pPr>
              <a:buFont typeface="Wingdings" pitchFamily="2" charset="2"/>
              <a:buChar char="Ø"/>
            </a:pPr>
            <a:r>
              <a:rPr lang="hr-HR" sz="2800" dirty="0" smtClean="0">
                <a:solidFill>
                  <a:schemeClr val="tx1">
                    <a:lumMod val="95000"/>
                  </a:schemeClr>
                </a:solidFill>
              </a:rPr>
              <a:t>Od 84 189 stanovnika, Hrvata je bilo</a:t>
            </a:r>
            <a:r>
              <a:rPr lang="hr-HR" sz="2800" dirty="0" smtClean="0">
                <a:solidFill>
                  <a:schemeClr val="bg1"/>
                </a:solidFill>
              </a:rPr>
              <a:t> </a:t>
            </a:r>
            <a:r>
              <a:rPr lang="hr-HR" sz="2800" dirty="0" smtClean="0">
                <a:solidFill>
                  <a:schemeClr val="tx1">
                    <a:lumMod val="95000"/>
                  </a:schemeClr>
                </a:solidFill>
              </a:rPr>
              <a:t>36 910, a Srba</a:t>
            </a:r>
            <a:r>
              <a:rPr lang="hr-HR" sz="2800" dirty="0" smtClean="0">
                <a:solidFill>
                  <a:schemeClr val="bg1"/>
                </a:solidFill>
              </a:rPr>
              <a:t> </a:t>
            </a:r>
            <a:r>
              <a:rPr lang="hr-HR" sz="2800" dirty="0" smtClean="0">
                <a:solidFill>
                  <a:schemeClr val="tx1">
                    <a:lumMod val="95000"/>
                  </a:schemeClr>
                </a:solidFill>
              </a:rPr>
              <a:t>31 445.</a:t>
            </a:r>
          </a:p>
          <a:p>
            <a:pPr>
              <a:buFont typeface="Wingdings" pitchFamily="2" charset="2"/>
              <a:buChar char="Ø"/>
            </a:pPr>
            <a:r>
              <a:rPr lang="hr-HR" sz="2800" dirty="0" smtClean="0">
                <a:solidFill>
                  <a:schemeClr val="tx1">
                    <a:lumMod val="95000"/>
                  </a:schemeClr>
                </a:solidFill>
              </a:rPr>
              <a:t>Sam grad Vukovar imao je 44 000 stanovnika.</a:t>
            </a:r>
            <a:endParaRPr lang="en-US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hr-H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hr-H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Grad Vukovar prije rata</a:t>
            </a:r>
            <a:endParaRPr lang="hr-HR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" name="Picture 3" descr="vukov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4725144"/>
            <a:ext cx="3732184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620688"/>
            <a:ext cx="4922729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68052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hr-H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Početak bitke za </a:t>
            </a:r>
            <a:r>
              <a:rPr lang="hr-H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Vukovar</a:t>
            </a:r>
            <a:r>
              <a:rPr lang="hr-H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!</a:t>
            </a:r>
            <a:endParaRPr lang="hr-H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72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buNone/>
            </a:pPr>
            <a:endParaRPr lang="hr-HR" sz="24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hr-HR" sz="3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2.svibnja 1991. godine  srpske paravojne postrojbe su ubojstvom dvanaestorice hrvatskih policajaca u Borovu Selu započele oružanu agresiju Srbije na područje vukovarske općine.</a:t>
            </a:r>
          </a:p>
          <a:p>
            <a:pPr>
              <a:buNone/>
            </a:pPr>
            <a:endParaRPr lang="hr-HR" sz="3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hr-H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Bitka za Vukovar </a:t>
            </a:r>
            <a:endParaRPr lang="hr-H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b37322ccf5a2c39f6a6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4509120"/>
            <a:ext cx="3726213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hr-H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Zapovjednici obrane Vukovara </a:t>
            </a:r>
            <a:endParaRPr lang="hr-H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hr-HR" dirty="0" smtClean="0"/>
              <a:t>Organizaciju obrane Vukovara vodili su </a:t>
            </a:r>
            <a:r>
              <a:rPr lang="hr-HR" i="1" dirty="0" smtClean="0"/>
              <a:t>Tomislav Merčep</a:t>
            </a:r>
            <a:r>
              <a:rPr lang="hr-HR" dirty="0" smtClean="0"/>
              <a:t> i </a:t>
            </a:r>
            <a:r>
              <a:rPr lang="hr-HR" i="1" dirty="0" smtClean="0"/>
              <a:t>Blago Zadro</a:t>
            </a:r>
            <a:r>
              <a:rPr lang="hr-HR" dirty="0" smtClean="0"/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hr-HR" dirty="0" smtClean="0"/>
              <a:t>Dana 1. rujna na mjesto zapovjednika obrane Vukovara postavljen je potpukovnik </a:t>
            </a:r>
            <a:r>
              <a:rPr lang="hr-HR" i="1" dirty="0" smtClean="0"/>
              <a:t>Mile Dedaković </a:t>
            </a:r>
            <a:r>
              <a:rPr lang="hr-HR" dirty="0" smtClean="0"/>
              <a:t>(Jastreb) koji se sredinom listopada premješta u Vinkovce, a obranom grada zapovijeda njegov zamjenik kapetan </a:t>
            </a:r>
            <a:r>
              <a:rPr lang="hr-HR" i="1" dirty="0" smtClean="0"/>
              <a:t>Branko Borković   </a:t>
            </a:r>
            <a:r>
              <a:rPr lang="hr-HR" dirty="0" smtClean="0"/>
              <a:t>(Mladi Jastreb).</a:t>
            </a:r>
            <a:endParaRPr lang="en-US" dirty="0" smtClean="0"/>
          </a:p>
          <a:p>
            <a:pPr algn="just">
              <a:buFont typeface="Wingdings" pitchFamily="2" charset="2"/>
              <a:buChar char="Ø"/>
            </a:pPr>
            <a:endParaRPr lang="hr-HR" dirty="0" smtClean="0"/>
          </a:p>
          <a:p>
            <a:pPr>
              <a:buFont typeface="Wingdings" pitchFamily="2" charset="2"/>
              <a:buChar char="Ø"/>
            </a:pPr>
            <a:endParaRPr lang="hr-HR" dirty="0"/>
          </a:p>
        </p:txBody>
      </p:sp>
      <p:pic>
        <p:nvPicPr>
          <p:cNvPr id="12" name="Picture 11" descr="mercep1_12.jpg.688x388_q85_crop_upsc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599" y="4581128"/>
            <a:ext cx="3447475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0-14136324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509120"/>
            <a:ext cx="268829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hr-HR" sz="2800" dirty="0" smtClean="0"/>
              <a:t>   Srpskim snagama koje su napadale Vukovar zapovjedali su generali : </a:t>
            </a:r>
            <a:r>
              <a:rPr lang="hr-HR" sz="2800" i="1" dirty="0" smtClean="0"/>
              <a:t>Mladen Bratić </a:t>
            </a:r>
            <a:r>
              <a:rPr lang="hr-HR" sz="2800" dirty="0" smtClean="0"/>
              <a:t>i </a:t>
            </a:r>
            <a:r>
              <a:rPr lang="hr-HR" sz="2800" i="1" dirty="0" smtClean="0"/>
              <a:t>Života Panić. </a:t>
            </a:r>
            <a:endParaRPr lang="en-US" sz="2800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hr-H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Zapovjednici srpskih snaga </a:t>
            </a:r>
            <a:endParaRPr lang="hr-H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vucjak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11121">
            <a:off x="564878" y="3345646"/>
            <a:ext cx="4104456" cy="2434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fi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94626">
            <a:off x="5432855" y="2853319"/>
            <a:ext cx="2553016" cy="331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800" dirty="0" smtClean="0"/>
              <a:t>Bitka za Vukovar započela je </a:t>
            </a:r>
            <a:r>
              <a:rPr lang="hr-HR" sz="2800" i="1" dirty="0" smtClean="0"/>
              <a:t>25. kolovoza 1991.g.</a:t>
            </a:r>
          </a:p>
          <a:p>
            <a:pPr>
              <a:buFont typeface="Wingdings" pitchFamily="2" charset="2"/>
              <a:buChar char="Ø"/>
            </a:pPr>
            <a:r>
              <a:rPr lang="hr-HR" sz="2800" dirty="0" smtClean="0"/>
              <a:t>Srpska je vojska nakon topničke i zračne pripreme, krenula u opći tenkovsko-pješački napad koji nakon nekoliko dana teških borbi, na iznenađenje napadača branitelji odbijaju.</a:t>
            </a:r>
            <a:endParaRPr lang="hr-HR" sz="28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hr-H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Tijek bitke za Vukovar </a:t>
            </a:r>
            <a:endParaRPr lang="hr-H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479-lift-avioni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137020">
            <a:off x="683568" y="4221088"/>
            <a:ext cx="3312368" cy="1956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Progon_Vukovara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04433">
            <a:off x="4427984" y="4005064"/>
            <a:ext cx="35052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hr-HR" dirty="0" smtClean="0"/>
              <a:t>   Najžešći pokušaj proboja u grad počeo je 14. rujna i trajao je do 20. rujna, u tih sedam dana do tada najžešćih borbi u Domovinskom ratu, branitelji Vukovara uništili su oko 60 srpskih tenkova, a </a:t>
            </a:r>
            <a:r>
              <a:rPr lang="hr-HR" i="1" dirty="0" smtClean="0"/>
              <a:t>Trpinjska cesta </a:t>
            </a:r>
            <a:r>
              <a:rPr lang="hr-HR" dirty="0" smtClean="0"/>
              <a:t>na kojoj se odvijala glavnina napada, prozvana je </a:t>
            </a:r>
            <a:r>
              <a:rPr lang="hr-HR" i="1" dirty="0" smtClean="0"/>
              <a:t>Grobljem tenkova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hr-H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“Groblje tenkova”</a:t>
            </a:r>
            <a:endParaRPr lang="hr-H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149080"/>
            <a:ext cx="2816313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vukovar_trpinjska ces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5157192"/>
            <a:ext cx="2785570" cy="1497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maxresdefault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4005064"/>
            <a:ext cx="2736304" cy="1539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hr-HR" sz="2800" dirty="0" smtClean="0"/>
              <a:t>Padom strateški važnih Marinaca 1. listopada još se više učvrstio srpski obruč oko Vukovara, presječen je tzv. </a:t>
            </a:r>
            <a:r>
              <a:rPr lang="hr-HR" sz="2800" i="1" dirty="0" smtClean="0"/>
              <a:t>Kukuruzni put</a:t>
            </a:r>
            <a:r>
              <a:rPr lang="hr-HR" sz="28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hr-HR" sz="2800" dirty="0" smtClean="0"/>
              <a:t>To se u konačnici pokazalo kao ključan događaj jer je njime onemogućena bilo kakva logistička pomoć braniteljima, osim zračna.</a:t>
            </a:r>
            <a:endParaRPr lang="hr-H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hr-H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“Kukuruzni put”</a:t>
            </a:r>
            <a:endParaRPr lang="hr-H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51418">
            <a:off x="797687" y="4578018"/>
            <a:ext cx="3339935" cy="1680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thum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60595">
            <a:off x="4688868" y="4452655"/>
            <a:ext cx="3343203" cy="1702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225</TotalTime>
  <Words>733</Words>
  <Application>Microsoft Office PowerPoint</Application>
  <PresentationFormat>On-screen Show (4:3)</PresentationFormat>
  <Paragraphs>52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Paper</vt:lpstr>
      <vt:lpstr>VUKOVAR – GRAD HEROJ </vt:lpstr>
      <vt:lpstr>Grad Vukovar prije rata</vt:lpstr>
      <vt:lpstr>Početak bitke za Vukovar!</vt:lpstr>
      <vt:lpstr>Bitka za Vukovar </vt:lpstr>
      <vt:lpstr>Zapovjednici obrane Vukovara </vt:lpstr>
      <vt:lpstr>Zapovjednici srpskih snaga </vt:lpstr>
      <vt:lpstr>Tijek bitke za Vukovar </vt:lpstr>
      <vt:lpstr>“Groblje tenkova”</vt:lpstr>
      <vt:lpstr>“Kukuruzni put”</vt:lpstr>
      <vt:lpstr>Slide 10</vt:lpstr>
      <vt:lpstr>Napad na Lužac</vt:lpstr>
      <vt:lpstr>Napad na Lužac - strategija</vt:lpstr>
      <vt:lpstr>Pad Bogdanovaca</vt:lpstr>
      <vt:lpstr>Konačni pad Vukovara</vt:lpstr>
      <vt:lpstr>Pad Vukovara</vt:lpstr>
      <vt:lpstr>Slide 16</vt:lpstr>
      <vt:lpstr>Siniša Glavašević </vt:lpstr>
      <vt:lpstr>Riječi ubijenoga Siniše Glavaševića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VUKOVAR – GRAD HEROJ </dc:title>
  <dc:creator>Martina</dc:creator>
  <cp:lastModifiedBy>Martina</cp:lastModifiedBy>
  <cp:revision>6</cp:revision>
  <dcterms:created xsi:type="dcterms:W3CDTF">2017-11-14T19:59:41Z</dcterms:created>
  <dcterms:modified xsi:type="dcterms:W3CDTF">2017-11-23T20:34:08Z</dcterms:modified>
</cp:coreProperties>
</file>