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797675" cy="9926638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Nunito" pitchFamily="2" charset="-18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4Nh8amWs7miONbj9Q3idKerP+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ADA440-596C-4A46-98F6-8B3306E091D6}">
  <a:tblStyle styleId="{97ADA440-596C-4A46-98F6-8B3306E091D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AECE6"/>
          </a:solidFill>
        </a:fill>
      </a:tcStyle>
    </a:wholeTbl>
    <a:band1H>
      <a:tcTxStyle/>
      <a:tcStyle>
        <a:tcBdr/>
        <a:fill>
          <a:solidFill>
            <a:srgbClr val="F5D8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5D8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e4ac13c78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e4ac13c781_0_25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00" cy="390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3e4ac13c781_0_25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00" cy="390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8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8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0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e4ac13c78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e4ac13c781_0_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00" cy="390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3e4ac13c781_0_3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e4ac13c78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e4ac13c781_0_10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00" cy="390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3e4ac13c781_0_10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e4ac13c78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e4ac13c781_0_18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00" cy="390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3e4ac13c781_0_18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slovni slajd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7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cxnSp>
        <p:nvCxnSpPr>
          <p:cNvPr id="26" name="Google Shape;26;p27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okomiti teks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6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0" name="Google Shape;90;p3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komiti naslov i teks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7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7"/>
          <p:cNvSpPr txBox="1">
            <a:spLocks noGrp="1"/>
          </p:cNvSpPr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7"/>
          <p:cNvSpPr txBox="1">
            <a:spLocks noGrp="1"/>
          </p:cNvSpPr>
          <p:nvPr>
            <p:ph type="body" idx="1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8" name="Google Shape;98;p3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sadržaj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aglavlje sekcije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9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cxnSp>
        <p:nvCxnSpPr>
          <p:cNvPr id="41" name="Google Shape;41;p29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sadržaja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1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poredba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body" idx="2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zno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3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adržaj s opisom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4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ka s opisom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5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3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" name="Google Shape;83;p35"/>
          <p:cNvSpPr txBox="1">
            <a:spLocks noGrp="1"/>
          </p:cNvSpPr>
          <p:nvPr>
            <p:ph type="body" idx="1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3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6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cxnSp>
        <p:nvCxnSpPr>
          <p:cNvPr id="17" name="Google Shape;17;p26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pisi.weebly.com/pravilnici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ednje.e-upisi.hr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kole.hr/" TargetMode="External"/><Relationship Id="rId5" Type="http://schemas.openxmlformats.org/officeDocument/2006/relationships/hyperlink" Target="http://www.srednja.hr/" TargetMode="External"/><Relationship Id="rId4" Type="http://schemas.openxmlformats.org/officeDocument/2006/relationships/hyperlink" Target="http://www.mzos.hr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zz.h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kole.hr/" TargetMode="External"/><Relationship Id="rId4" Type="http://schemas.openxmlformats.org/officeDocument/2006/relationships/hyperlink" Target="http://mrav.ffzg.hr/zanimanja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" title="ChatGPT Image 25. svi 2026. 09_28_2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96" y="30144"/>
            <a:ext cx="12063600" cy="7617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alibri"/>
              <a:buNone/>
            </a:pPr>
            <a:r>
              <a:rPr lang="hr-HR">
                <a:solidFill>
                  <a:srgbClr val="FF0000"/>
                </a:solidFill>
              </a:rPr>
              <a:t>RAČUNANJE BODOVA ZA UPIS I ELEMENTI VREDNOVANJA</a:t>
            </a:r>
            <a:endParaRPr/>
          </a:p>
        </p:txBody>
      </p:sp>
      <p:sp>
        <p:nvSpPr>
          <p:cNvPr id="154" name="Google Shape;154;p6"/>
          <p:cNvSpPr txBox="1">
            <a:spLocks noGrp="1"/>
          </p:cNvSpPr>
          <p:nvPr>
            <p:ph type="body" idx="1"/>
          </p:nvPr>
        </p:nvSpPr>
        <p:spPr>
          <a:xfrm>
            <a:off x="0" y="1845734"/>
            <a:ext cx="111556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 "/>
            </a:pPr>
            <a:r>
              <a:rPr lang="hr-HR" sz="2800">
                <a:solidFill>
                  <a:srgbClr val="FF0000"/>
                </a:solidFill>
              </a:rPr>
              <a:t>ZAJEDNIČKI, DODATNI I POSEBNI ELEMENT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hr-HR" sz="2800" u="sng"/>
              <a:t>Zajednički:</a:t>
            </a:r>
            <a:r>
              <a:rPr lang="hr-HR" sz="2800"/>
              <a:t> </a:t>
            </a:r>
            <a:r>
              <a:rPr lang="hr-HR" sz="2800">
                <a:solidFill>
                  <a:srgbClr val="00B050"/>
                </a:solidFill>
              </a:rPr>
              <a:t>prosjeci</a:t>
            </a:r>
            <a:r>
              <a:rPr lang="hr-HR" sz="2800"/>
              <a:t> zaključnih ocjena svih predmeta u zadnja 4 razreda na dvije decimale (najviše 20 bodova), HJ, MAT, EJ (prosjek u 7. i 8.)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hr-HR" sz="2800" u="sng"/>
              <a:t>Dodatni</a:t>
            </a:r>
            <a:r>
              <a:rPr lang="hr-HR" sz="2800"/>
              <a:t>: </a:t>
            </a:r>
            <a:r>
              <a:rPr lang="hr-HR" sz="2800">
                <a:solidFill>
                  <a:srgbClr val="00B050"/>
                </a:solidFill>
              </a:rPr>
              <a:t>sposobnost, darovitost i znanja </a:t>
            </a:r>
            <a:r>
              <a:rPr lang="hr-HR" sz="2800"/>
              <a:t>(na osnovi provjere određene škole, na osnovi rezultata postignutih na natjecanjima u znanju, na osnovi rezultata s natjecanja školskih sportskih društava)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hr-HR" sz="2800" u="sng"/>
              <a:t>Posebni element</a:t>
            </a:r>
            <a:r>
              <a:rPr lang="hr-HR" sz="2800"/>
              <a:t>: kandidati sa </a:t>
            </a:r>
            <a:r>
              <a:rPr lang="hr-HR" sz="2800">
                <a:solidFill>
                  <a:srgbClr val="00B050"/>
                </a:solidFill>
              </a:rPr>
              <a:t>zdravstvenim teškoćama, </a:t>
            </a:r>
            <a:r>
              <a:rPr lang="hr-HR" sz="2800"/>
              <a:t>kandidati koji žive u otežanim uvjetima obrazovanja (socijalni uvjeti), učenici romske manjine</a:t>
            </a: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3e4ac13c781_0_25" title="ChatGPT Image 25. svi 2026. 13_21_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87201" cy="6533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hr-HR"/>
              <a:t>RAČUNANJE UKUPNOG PROSJEKA ZA SVE 4 GODINE I PROSJEKA ZA OBVEZNE PREDMETE</a:t>
            </a:r>
            <a:endParaRPr/>
          </a:p>
        </p:txBody>
      </p:sp>
      <p:graphicFrame>
        <p:nvGraphicFramePr>
          <p:cNvPr id="166" name="Google Shape;166;p8"/>
          <p:cNvGraphicFramePr/>
          <p:nvPr/>
        </p:nvGraphicFramePr>
        <p:xfrm>
          <a:off x="2573413" y="1846263"/>
          <a:ext cx="8581950" cy="1071900"/>
        </p:xfrm>
        <a:graphic>
          <a:graphicData uri="http://schemas.openxmlformats.org/drawingml/2006/table">
            <a:tbl>
              <a:tblPr firstRow="1" bandRow="1">
                <a:noFill/>
                <a:tableStyleId>{97ADA440-596C-4A46-98F6-8B3306E091D6}</a:tableStyleId>
              </a:tblPr>
              <a:tblGrid>
                <a:gridCol w="143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0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0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0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0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5. RAZRED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6. RAZRED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7. RAZRED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8. RAZRED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UKUPNO</a:t>
                      </a:r>
                      <a:endParaRPr/>
                    </a:p>
                  </a:txBody>
                  <a:tcPr marL="87475" marR="8747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UKUPAN PROSJEK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4,50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5,00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4,50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5,00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>
                          <a:solidFill>
                            <a:srgbClr val="FF0000"/>
                          </a:solidFill>
                        </a:rPr>
                        <a:t>19,00</a:t>
                      </a:r>
                      <a:endParaRPr/>
                    </a:p>
                  </a:txBody>
                  <a:tcPr marL="87475" marR="8747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7" name="Google Shape;167;p8"/>
          <p:cNvGraphicFramePr/>
          <p:nvPr/>
        </p:nvGraphicFramePr>
        <p:xfrm>
          <a:off x="838200" y="3468951"/>
          <a:ext cx="8051100" cy="2286050"/>
        </p:xfrm>
        <a:graphic>
          <a:graphicData uri="http://schemas.openxmlformats.org/drawingml/2006/table">
            <a:tbl>
              <a:tblPr firstRow="1" bandRow="1">
                <a:noFill/>
                <a:tableStyleId>{97ADA440-596C-4A46-98F6-8B3306E091D6}</a:tableStyleId>
              </a:tblPr>
              <a:tblGrid>
                <a:gridCol w="275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3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PROSJEK OCJENA IZ OBVEZNIH PREDMETA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7 RAZRED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8. RAZRED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UKUPNO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Hrvatski jezik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Matematika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Engleski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Ukupno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14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12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>
                          <a:solidFill>
                            <a:srgbClr val="FF0000"/>
                          </a:solidFill>
                        </a:rPr>
                        <a:t>26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endParaRPr/>
          </a:p>
        </p:txBody>
      </p:sp>
      <p:graphicFrame>
        <p:nvGraphicFramePr>
          <p:cNvPr id="173" name="Google Shape;173;p9"/>
          <p:cNvGraphicFramePr/>
          <p:nvPr/>
        </p:nvGraphicFramePr>
        <p:xfrm>
          <a:off x="838199" y="165462"/>
          <a:ext cx="8784775" cy="3361500"/>
        </p:xfrm>
        <a:graphic>
          <a:graphicData uri="http://schemas.openxmlformats.org/drawingml/2006/table">
            <a:tbl>
              <a:tblPr firstRow="1" bandRow="1">
                <a:noFill/>
                <a:tableStyleId>{97ADA440-596C-4A46-98F6-8B3306E091D6}</a:tableStyleId>
              </a:tblPr>
              <a:tblGrid>
                <a:gridCol w="301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3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1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PROSJEK OCJ. IZ PREDMETA ZA POJEDINU ŠKOLU (prema popisu predmeta)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7. RAZRED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8. RAZRED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UKUPNO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Fizika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Tehnički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Ukupno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8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9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>
                          <a:solidFill>
                            <a:srgbClr val="FF0000"/>
                          </a:solidFill>
                        </a:rPr>
                        <a:t>17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4" name="Google Shape;174;p9"/>
          <p:cNvGraphicFramePr/>
          <p:nvPr/>
        </p:nvGraphicFramePr>
        <p:xfrm>
          <a:off x="838198" y="4150034"/>
          <a:ext cx="8784775" cy="1402100"/>
        </p:xfrm>
        <a:graphic>
          <a:graphicData uri="http://schemas.openxmlformats.org/drawingml/2006/table">
            <a:tbl>
              <a:tblPr firstRow="1" bandRow="1">
                <a:noFill/>
                <a:tableStyleId>{97ADA440-596C-4A46-98F6-8B3306E091D6}</a:tableStyleId>
              </a:tblPr>
              <a:tblGrid>
                <a:gridCol w="301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5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PROSJEK OCJENA IZ PREDMETA PREMA IZBORU ŠKOLE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7. RAZRED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8. RAZRED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UKUPNO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Kemija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/>
                        <a:t>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000">
                          <a:solidFill>
                            <a:srgbClr val="FF0000"/>
                          </a:solidFill>
                        </a:rPr>
                        <a:t>10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hr-HR"/>
              <a:t>KONAČAN ZBROJ</a:t>
            </a:r>
            <a:endParaRPr/>
          </a:p>
        </p:txBody>
      </p:sp>
      <p:grpSp>
        <p:nvGrpSpPr>
          <p:cNvPr id="180" name="Google Shape;180;p10"/>
          <p:cNvGrpSpPr/>
          <p:nvPr/>
        </p:nvGrpSpPr>
        <p:grpSpPr>
          <a:xfrm>
            <a:off x="1106288" y="3227747"/>
            <a:ext cx="10039748" cy="1272768"/>
            <a:chOff x="9325" y="1381484"/>
            <a:chExt cx="10039748" cy="1272768"/>
          </a:xfrm>
        </p:grpSpPr>
        <p:sp>
          <p:nvSpPr>
            <p:cNvPr id="181" name="Google Shape;181;p10"/>
            <p:cNvSpPr/>
            <p:nvPr/>
          </p:nvSpPr>
          <p:spPr>
            <a:xfrm>
              <a:off x="9325" y="1381484"/>
              <a:ext cx="1259755" cy="1259755"/>
            </a:xfrm>
            <a:prstGeom prst="ellipse">
              <a:avLst/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0"/>
            <p:cNvSpPr txBox="1"/>
            <p:nvPr/>
          </p:nvSpPr>
          <p:spPr>
            <a:xfrm>
              <a:off x="193812" y="1565971"/>
              <a:ext cx="890781" cy="8907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Calibri"/>
                <a:buNone/>
              </a:pPr>
              <a:r>
                <a:rPr lang="hr-HR" sz="5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19</a:t>
              </a:r>
              <a:endParaRPr/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1371373" y="1646033"/>
              <a:ext cx="730658" cy="730658"/>
            </a:xfrm>
            <a:prstGeom prst="mathPlus">
              <a:avLst>
                <a:gd name="adj1" fmla="val 23520"/>
              </a:avLst>
            </a:prstGeom>
            <a:solidFill>
              <a:srgbClr val="EEC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0"/>
            <p:cNvSpPr txBox="1"/>
            <p:nvPr/>
          </p:nvSpPr>
          <p:spPr>
            <a:xfrm>
              <a:off x="1468222" y="1925437"/>
              <a:ext cx="536960" cy="17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2204323" y="1381484"/>
              <a:ext cx="1259755" cy="1259755"/>
            </a:xfrm>
            <a:prstGeom prst="ellipse">
              <a:avLst/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0"/>
            <p:cNvSpPr txBox="1"/>
            <p:nvPr/>
          </p:nvSpPr>
          <p:spPr>
            <a:xfrm>
              <a:off x="2388810" y="1565971"/>
              <a:ext cx="890781" cy="8907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Calibri"/>
                <a:buNone/>
              </a:pPr>
              <a:r>
                <a:rPr lang="hr-HR" sz="5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26</a:t>
              </a:r>
              <a:endParaRPr/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3566371" y="1646033"/>
              <a:ext cx="730658" cy="730658"/>
            </a:xfrm>
            <a:prstGeom prst="mathPlus">
              <a:avLst>
                <a:gd name="adj1" fmla="val 23520"/>
              </a:avLst>
            </a:prstGeom>
            <a:solidFill>
              <a:srgbClr val="EEC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0"/>
            <p:cNvSpPr txBox="1"/>
            <p:nvPr/>
          </p:nvSpPr>
          <p:spPr>
            <a:xfrm>
              <a:off x="3663220" y="1925437"/>
              <a:ext cx="536960" cy="17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4360296" y="1394497"/>
              <a:ext cx="1259755" cy="1259755"/>
            </a:xfrm>
            <a:prstGeom prst="ellipse">
              <a:avLst/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0"/>
            <p:cNvSpPr txBox="1"/>
            <p:nvPr/>
          </p:nvSpPr>
          <p:spPr>
            <a:xfrm>
              <a:off x="4544783" y="1578984"/>
              <a:ext cx="890781" cy="8907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Calibri"/>
                <a:buNone/>
              </a:pPr>
              <a:r>
                <a:rPr lang="hr-HR" sz="5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17</a:t>
              </a:r>
              <a:endParaRPr/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5761369" y="1646033"/>
              <a:ext cx="730658" cy="730658"/>
            </a:xfrm>
            <a:prstGeom prst="mathPlus">
              <a:avLst>
                <a:gd name="adj1" fmla="val 23520"/>
              </a:avLst>
            </a:prstGeom>
            <a:solidFill>
              <a:srgbClr val="EEC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0"/>
            <p:cNvSpPr txBox="1"/>
            <p:nvPr/>
          </p:nvSpPr>
          <p:spPr>
            <a:xfrm>
              <a:off x="5858218" y="1925437"/>
              <a:ext cx="536960" cy="17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0"/>
            <p:cNvSpPr/>
            <p:nvPr/>
          </p:nvSpPr>
          <p:spPr>
            <a:xfrm>
              <a:off x="6594320" y="1381484"/>
              <a:ext cx="1259755" cy="1259755"/>
            </a:xfrm>
            <a:prstGeom prst="ellipse">
              <a:avLst/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0"/>
            <p:cNvSpPr txBox="1"/>
            <p:nvPr/>
          </p:nvSpPr>
          <p:spPr>
            <a:xfrm>
              <a:off x="6778807" y="1565971"/>
              <a:ext cx="890781" cy="8907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Calibri"/>
                <a:buNone/>
              </a:pPr>
              <a:r>
                <a:rPr lang="hr-HR" sz="5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/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7956368" y="1646033"/>
              <a:ext cx="730658" cy="730658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EEC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0"/>
            <p:cNvSpPr txBox="1"/>
            <p:nvPr/>
          </p:nvSpPr>
          <p:spPr>
            <a:xfrm>
              <a:off x="8053217" y="1796549"/>
              <a:ext cx="536960" cy="429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endPara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8789318" y="1381484"/>
              <a:ext cx="1259755" cy="1259755"/>
            </a:xfrm>
            <a:prstGeom prst="ellipse">
              <a:avLst/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 txBox="1"/>
            <p:nvPr/>
          </p:nvSpPr>
          <p:spPr>
            <a:xfrm>
              <a:off x="8973805" y="1565971"/>
              <a:ext cx="890781" cy="8907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Calibri"/>
                <a:buNone/>
              </a:pPr>
              <a:r>
                <a:rPr lang="hr-HR" sz="5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62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2870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hr-HR"/>
              <a:t>BODOVANJE ZA STRUKOVNE ŠKOLE I OBRTNIČKA ZANIMANJA KOJI TRAJU 3 GODINE I VIŠE</a:t>
            </a:r>
            <a:endParaRPr/>
          </a:p>
        </p:txBody>
      </p:sp>
      <p:graphicFrame>
        <p:nvGraphicFramePr>
          <p:cNvPr id="204" name="Google Shape;204;p11"/>
          <p:cNvGraphicFramePr/>
          <p:nvPr/>
        </p:nvGraphicFramePr>
        <p:xfrm>
          <a:off x="697468" y="1737360"/>
          <a:ext cx="10058400" cy="1010940"/>
        </p:xfrm>
        <a:graphic>
          <a:graphicData uri="http://schemas.openxmlformats.org/drawingml/2006/table">
            <a:tbl>
              <a:tblPr firstRow="1" bandRow="1">
                <a:noFill/>
                <a:tableStyleId>{97ADA440-596C-4A46-98F6-8B3306E091D6}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5. RAZRED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6. RAZRED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7. RAZRED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8. RAZRED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UKUPNO</a:t>
                      </a:r>
                      <a:endParaRPr/>
                    </a:p>
                  </a:txBody>
                  <a:tcPr marL="87475" marR="8747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UKUPAN PROSJEK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4,50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5,00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4,00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4,50</a:t>
                      </a:r>
                      <a:endParaRPr/>
                    </a:p>
                  </a:txBody>
                  <a:tcPr marL="87475" marR="8747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>
                          <a:solidFill>
                            <a:srgbClr val="FF0000"/>
                          </a:solidFill>
                        </a:rPr>
                        <a:t>18,00</a:t>
                      </a:r>
                      <a:endParaRPr/>
                    </a:p>
                  </a:txBody>
                  <a:tcPr marL="87475" marR="8747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5" name="Google Shape;205;p11"/>
          <p:cNvGraphicFramePr/>
          <p:nvPr/>
        </p:nvGraphicFramePr>
        <p:xfrm>
          <a:off x="838200" y="2836545"/>
          <a:ext cx="7086575" cy="2672130"/>
        </p:xfrm>
        <a:graphic>
          <a:graphicData uri="http://schemas.openxmlformats.org/drawingml/2006/table">
            <a:tbl>
              <a:tblPr firstRow="1" bandRow="1">
                <a:noFill/>
                <a:tableStyleId>{97ADA440-596C-4A46-98F6-8B3306E091D6}</a:tableStyleId>
              </a:tblPr>
              <a:tblGrid>
                <a:gridCol w="1730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hr-HR" sz="1800"/>
                        <a:t>PROSJEK OCJENA IZ PREDMETA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7. RAZRED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8 RAZRED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HRVATSKI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MATEMATIKA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ENGLESKI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>
                          <a:solidFill>
                            <a:srgbClr val="FF0000"/>
                          </a:solidFill>
                        </a:rPr>
                        <a:t>UKUPNO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>
                          <a:solidFill>
                            <a:srgbClr val="FF0000"/>
                          </a:solidFill>
                        </a:rPr>
                        <a:t>13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>
                          <a:solidFill>
                            <a:srgbClr val="FF0000"/>
                          </a:solidFill>
                        </a:rPr>
                        <a:t>13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>
                          <a:solidFill>
                            <a:srgbClr val="FF0000"/>
                          </a:solidFill>
                        </a:rPr>
                        <a:t>26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06" name="Google Shape;206;p11"/>
          <p:cNvGrpSpPr/>
          <p:nvPr/>
        </p:nvGrpSpPr>
        <p:grpSpPr>
          <a:xfrm>
            <a:off x="6877877" y="4329087"/>
            <a:ext cx="5289892" cy="1179515"/>
            <a:chOff x="1600481" y="21"/>
            <a:chExt cx="5289892" cy="1179515"/>
          </a:xfrm>
        </p:grpSpPr>
        <p:sp>
          <p:nvSpPr>
            <p:cNvPr id="207" name="Google Shape;207;p11"/>
            <p:cNvSpPr/>
            <p:nvPr/>
          </p:nvSpPr>
          <p:spPr>
            <a:xfrm>
              <a:off x="1600481" y="21"/>
              <a:ext cx="1179515" cy="1179515"/>
            </a:xfrm>
            <a:prstGeom prst="ellipse">
              <a:avLst/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1"/>
            <p:cNvSpPr txBox="1"/>
            <p:nvPr/>
          </p:nvSpPr>
          <p:spPr>
            <a:xfrm>
              <a:off x="1773217" y="172757"/>
              <a:ext cx="834043" cy="834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0" tIns="63500" rIns="63500" bIns="63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0"/>
                <a:buFont typeface="Calibri"/>
                <a:buNone/>
              </a:pPr>
              <a:r>
                <a:rPr lang="hr-HR" sz="5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18</a:t>
              </a:r>
              <a:endParaRPr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2875774" y="247719"/>
              <a:ext cx="684119" cy="684119"/>
            </a:xfrm>
            <a:prstGeom prst="mathPlus">
              <a:avLst>
                <a:gd name="adj1" fmla="val 23520"/>
              </a:avLst>
            </a:prstGeom>
            <a:solidFill>
              <a:srgbClr val="EEC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1"/>
            <p:cNvSpPr txBox="1"/>
            <p:nvPr/>
          </p:nvSpPr>
          <p:spPr>
            <a:xfrm>
              <a:off x="2966454" y="509326"/>
              <a:ext cx="502759" cy="1609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3655670" y="21"/>
              <a:ext cx="1179515" cy="1179515"/>
            </a:xfrm>
            <a:prstGeom prst="ellipse">
              <a:avLst/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1"/>
            <p:cNvSpPr txBox="1"/>
            <p:nvPr/>
          </p:nvSpPr>
          <p:spPr>
            <a:xfrm>
              <a:off x="3828406" y="172757"/>
              <a:ext cx="834043" cy="834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0" tIns="63500" rIns="63500" bIns="63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0"/>
                <a:buFont typeface="Calibri"/>
                <a:buNone/>
              </a:pPr>
              <a:r>
                <a:rPr lang="hr-HR" sz="5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26</a:t>
              </a:r>
              <a:endParaRPr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4930962" y="247719"/>
              <a:ext cx="684119" cy="684119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EEC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1"/>
            <p:cNvSpPr txBox="1"/>
            <p:nvPr/>
          </p:nvSpPr>
          <p:spPr>
            <a:xfrm>
              <a:off x="5021642" y="388648"/>
              <a:ext cx="502759" cy="4022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5710858" y="21"/>
              <a:ext cx="1179515" cy="1179515"/>
            </a:xfrm>
            <a:prstGeom prst="ellipse">
              <a:avLst/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1"/>
            <p:cNvSpPr txBox="1"/>
            <p:nvPr/>
          </p:nvSpPr>
          <p:spPr>
            <a:xfrm>
              <a:off x="5883594" y="172757"/>
              <a:ext cx="834043" cy="834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0" tIns="63500" rIns="63500" bIns="63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0"/>
                <a:buFont typeface="Calibri"/>
                <a:buNone/>
              </a:pPr>
              <a:r>
                <a:rPr lang="hr-HR" sz="5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44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hr-HR" sz="4000"/>
              <a:t>BODOVANJE ZA STRUKOVNE ŠKOLE I OBRTNIČKA ZANIMANJA KOJI TRAJU MANJE OD 3 GODINE</a:t>
            </a:r>
            <a:endParaRPr/>
          </a:p>
        </p:txBody>
      </p:sp>
      <p:pic>
        <p:nvPicPr>
          <p:cNvPr id="222" name="Google Shape;222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96963" y="3289715"/>
            <a:ext cx="10058400" cy="1135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/>
          </p:nvPr>
        </p:nvSpPr>
        <p:spPr>
          <a:xfrm>
            <a:off x="1097280" y="286604"/>
            <a:ext cx="10058400" cy="849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hr-HR"/>
              <a:t>KAKO SE RAČUNA DODATNI ELEMENT?</a:t>
            </a:r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body" idx="1"/>
          </p:nvPr>
        </p:nvSpPr>
        <p:spPr>
          <a:xfrm>
            <a:off x="431800" y="1260909"/>
            <a:ext cx="10723880" cy="4608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52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lang="hr-HR" sz="2400"/>
              <a:t>Boduju se rezultati postignuti iz znanja (natjecanja)za glavne predmete (HJ, MAT, EJ), rezultati za 2 važna predmeta za pojedine škole i za 1 predmet koji je odabrala pojedina škola. Boduju se samo prva 3 mjesta.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graphicFrame>
        <p:nvGraphicFramePr>
          <p:cNvPr id="229" name="Google Shape;229;p13"/>
          <p:cNvGraphicFramePr/>
          <p:nvPr/>
        </p:nvGraphicFramePr>
        <p:xfrm>
          <a:off x="431800" y="2817192"/>
          <a:ext cx="11328400" cy="3302060"/>
        </p:xfrm>
        <a:graphic>
          <a:graphicData uri="http://schemas.openxmlformats.org/drawingml/2006/table">
            <a:tbl>
              <a:tblPr firstRow="1" bandRow="1">
                <a:noFill/>
                <a:tableStyleId>{97ADA440-596C-4A46-98F6-8B3306E091D6}</a:tableStyleId>
              </a:tblPr>
              <a:tblGrid>
                <a:gridCol w="283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2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MJESTO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RAZRED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BODOVI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POJEDINAC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1., 2., 3.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5.,6.,7.,8.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IZRAVAN UPIS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ČLAN SKUPINE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1.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hr-HR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5.,6.,7.,8.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4 BODA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ČLAN SKUPINE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2.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hr-HR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5.,6.,7.,8.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3 BODA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hr-HR" sz="1800"/>
                        <a:t>ČLAN SKUPINE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3.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hr-HR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5.,6.,7.,8.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2 BODA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ČLAN SKUPINE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SUDJELOVANJE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5.,6.,7.,8.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1 BOD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 txBox="1">
            <a:spLocks noGrp="1"/>
          </p:cNvSpPr>
          <p:nvPr>
            <p:ph type="title"/>
          </p:nvPr>
        </p:nvSpPr>
        <p:spPr>
          <a:xfrm>
            <a:off x="1097280" y="286604"/>
            <a:ext cx="10058400" cy="829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alibri"/>
              <a:buNone/>
            </a:pPr>
            <a:r>
              <a:rPr lang="hr-HR">
                <a:solidFill>
                  <a:srgbClr val="FF0000"/>
                </a:solidFill>
              </a:rPr>
              <a:t>BODOVANJE SPORTSKIH REZULTATA</a:t>
            </a:r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body" idx="1"/>
          </p:nvPr>
        </p:nvSpPr>
        <p:spPr>
          <a:xfrm>
            <a:off x="1097280" y="1222408"/>
            <a:ext cx="10058400" cy="4646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52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lang="hr-HR" sz="2400"/>
              <a:t>Boduju se rezultati postignuti na natjecanjima školskih sportskih društava od 5.-8. razreda</a:t>
            </a:r>
            <a:endParaRPr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hr-HR" sz="2400"/>
              <a:t>Detalji o postupcima i prikupljanju dokumentacije možete pronaći u Pravilniku o elementima i kriterijima za upis u sr. školu</a:t>
            </a: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graphicFrame>
        <p:nvGraphicFramePr>
          <p:cNvPr id="236" name="Google Shape;236;p14"/>
          <p:cNvGraphicFramePr/>
          <p:nvPr/>
        </p:nvGraphicFramePr>
        <p:xfrm>
          <a:off x="551178" y="2823020"/>
          <a:ext cx="11150600" cy="2528800"/>
        </p:xfrm>
        <a:graphic>
          <a:graphicData uri="http://schemas.openxmlformats.org/drawingml/2006/table">
            <a:tbl>
              <a:tblPr firstRow="1" bandRow="1">
                <a:noFill/>
                <a:tableStyleId>{97ADA440-596C-4A46-98F6-8B3306E091D6}</a:tableStyleId>
              </a:tblPr>
              <a:tblGrid>
                <a:gridCol w="278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7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2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MJESTO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RAZRED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BODOVI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ČLAN SKUPINE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1. Na državnom natjecanju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5. – 8.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3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2. Na državnom natjecanju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5. - 8.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2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3. Na državnom natjecanju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5. – 8.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"/>
          <p:cNvSpPr txBox="1">
            <a:spLocks noGrp="1"/>
          </p:cNvSpPr>
          <p:nvPr>
            <p:ph type="title"/>
          </p:nvPr>
        </p:nvSpPr>
        <p:spPr>
          <a:xfrm>
            <a:off x="838200" y="125129"/>
            <a:ext cx="10515600" cy="8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alibri"/>
              <a:buNone/>
            </a:pPr>
            <a:r>
              <a:rPr lang="hr-HR">
                <a:solidFill>
                  <a:srgbClr val="FF0000"/>
                </a:solidFill>
              </a:rPr>
              <a:t>BODOVANJE POSEBNOG ELEMENTA</a:t>
            </a:r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body" idx="1"/>
          </p:nvPr>
        </p:nvSpPr>
        <p:spPr>
          <a:xfrm>
            <a:off x="471639" y="943277"/>
            <a:ext cx="11367436" cy="538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9144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hr-HR"/>
              <a:t>Poseban element vrednovanja čini uspjeh kandidata koji su ostvarili u otežanim uvjetima obrazovanja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br>
              <a:rPr lang="hr-HR"/>
            </a:br>
            <a:r>
              <a:rPr lang="hr-HR"/>
              <a:t>Kandidatima će se priznati ostvarivanje </a:t>
            </a:r>
            <a:r>
              <a:rPr lang="hr-HR" u="sng"/>
              <a:t>isključivo jednoga</a:t>
            </a:r>
            <a:r>
              <a:rPr lang="hr-HR"/>
              <a:t> (najpovoljnijega) od sljedećih prava:</a:t>
            </a:r>
            <a:br>
              <a:rPr lang="hr-HR"/>
            </a:b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hr-HR"/>
              <a:t>- kandidat sa </a:t>
            </a:r>
            <a:r>
              <a:rPr lang="hr-HR">
                <a:solidFill>
                  <a:srgbClr val="00B050"/>
                </a:solidFill>
              </a:rPr>
              <a:t>zdravstvenim teškoćama </a:t>
            </a:r>
            <a:r>
              <a:rPr lang="hr-HR"/>
              <a:t>(šk.medicina šalje na provjeru, HZZ vrši procjenu)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hr-HR"/>
              <a:t>-kandidat koji živi uz jednoga ili oba </a:t>
            </a:r>
            <a:r>
              <a:rPr lang="hr-HR">
                <a:solidFill>
                  <a:srgbClr val="00B050"/>
                </a:solidFill>
              </a:rPr>
              <a:t>roditelja s dugotrajnom teškom bolesti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hr-HR"/>
              <a:t>-kandidat koji živi uz dugotrajno </a:t>
            </a:r>
            <a:r>
              <a:rPr lang="hr-HR">
                <a:solidFill>
                  <a:srgbClr val="00B050"/>
                </a:solidFill>
              </a:rPr>
              <a:t>nezaposlena oba roditelja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hr-HR"/>
              <a:t>-kandidat koji živi </a:t>
            </a:r>
            <a:r>
              <a:rPr lang="hr-HR">
                <a:solidFill>
                  <a:srgbClr val="00B050"/>
                </a:solidFill>
              </a:rPr>
              <a:t>uz samohranoga roditelja korisnika socijalne skrbi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hr-HR"/>
              <a:t>-kandidat kojem je jedan </a:t>
            </a:r>
            <a:r>
              <a:rPr lang="hr-HR">
                <a:solidFill>
                  <a:srgbClr val="00B050"/>
                </a:solidFill>
              </a:rPr>
              <a:t>roditelj preminuo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hr-HR"/>
              <a:t>-kandidat koji je </a:t>
            </a:r>
            <a:r>
              <a:rPr lang="hr-HR">
                <a:solidFill>
                  <a:srgbClr val="00B050"/>
                </a:solidFill>
              </a:rPr>
              <a:t>bez roditelja </a:t>
            </a:r>
            <a:r>
              <a:rPr lang="hr-HR"/>
              <a:t>ili odgovarajuće roditeljske skrbi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hr-HR"/>
              <a:t>-kandidat koji je pripadnik </a:t>
            </a:r>
            <a:r>
              <a:rPr lang="hr-HR">
                <a:solidFill>
                  <a:srgbClr val="00B050"/>
                </a:solidFill>
              </a:rPr>
              <a:t>romske nacionalne manjine </a:t>
            </a:r>
            <a:r>
              <a:rPr lang="hr-HR"/>
              <a:t>(2 boda)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hr-HR"/>
              <a:t>Za detaljne informacije o tu navedenim "Posebnim elementima" pogledajte  </a:t>
            </a:r>
            <a:r>
              <a:rPr lang="hr-HR" u="sng">
                <a:solidFill>
                  <a:schemeClr val="hlink"/>
                </a:solidFill>
                <a:hlinkClick r:id="rId3"/>
              </a:rPr>
              <a:t>Pravilnik o elementima i kriterijima za izbor kandidata za upis u I. r azred srednje škole</a:t>
            </a:r>
            <a:r>
              <a:rPr lang="hr-HR"/>
              <a:t>. Za sve gore navedene slučajeve propisana je određena dokumentacija koju trebate dostaviti. 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 txBox="1"/>
          <p:nvPr/>
        </p:nvSpPr>
        <p:spPr>
          <a:xfrm>
            <a:off x="1019250" y="288100"/>
            <a:ext cx="10465200" cy="1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475" tIns="127475" rIns="127475" bIns="127475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1154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UPISI U SREDNJU ŠKOLU  2026/2027</a:t>
            </a:r>
            <a:endParaRPr sz="11154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183">
              <a:solidFill>
                <a:srgbClr val="AF7B5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311700" y="3776588"/>
            <a:ext cx="11880300" cy="3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475" tIns="127475" rIns="127475" bIns="1274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13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13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73"/>
              </a:spcBef>
              <a:spcAft>
                <a:spcPts val="0"/>
              </a:spcAft>
              <a:buNone/>
            </a:pPr>
            <a:r>
              <a:rPr lang="hr-HR" sz="2213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ILKA PAHANIĆ -STRUČNI SURADNIK PEDAGOG </a:t>
            </a:r>
            <a:endParaRPr sz="2213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73"/>
              </a:spcBef>
              <a:spcAft>
                <a:spcPts val="1673"/>
              </a:spcAft>
              <a:buNone/>
            </a:pPr>
            <a:r>
              <a:rPr lang="hr-HR" sz="2213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rPr>
              <a:t>Osnovna škola Hinka Juhna Podgorač</a:t>
            </a:r>
            <a:endParaRPr sz="2213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hr-HR"/>
              <a:t>Za ostvarivanje prava, kandidat prilaže: </a:t>
            </a:r>
            <a:endParaRPr/>
          </a:p>
        </p:txBody>
      </p:sp>
      <p:sp>
        <p:nvSpPr>
          <p:cNvPr id="248" name="Google Shape;248;p17"/>
          <p:cNvSpPr txBox="1">
            <a:spLocks noGrp="1"/>
          </p:cNvSpPr>
          <p:nvPr>
            <p:ph type="body" idx="1"/>
          </p:nvPr>
        </p:nvSpPr>
        <p:spPr>
          <a:xfrm>
            <a:off x="895149" y="1845733"/>
            <a:ext cx="10260531" cy="443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hr-HR"/>
              <a:t>- liječničku potvrdu o dugotrajnoj težoj bolesti jednoga i/ili oba roditelja/skrbnika;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hr-HR"/>
              <a:t>– potvrdu nadležnoga područnoga ureda Hrvatskoga zavoda za zapošljavanje o dugotrajnoj nezaposlenosti oba roditelja/skrbnika;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hr-HR"/>
              <a:t>– potvrdu o korištenju socijalne pomoći; rješenje ili drugi upravni akt centra za socijalnu skrb ili nadležnoga tijela u jedinici lokalne ili područne (regionalne) jedinice i Grada Zagreba o pravu samohranoga roditelja/skrbnika u statusu socijalne skrbi izdanih od ovlaštenih službi u zdravstvu, socijalnoj skrbi i za zapošljavanje;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hr-HR"/>
              <a:t>– ispravu iz matice umrlih ili smrtni list koje je izdalo nadležno tijelo u jedinici lokalne ili područne (regionalne) jedinice ili Grada Zagreba.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hr-HR"/>
              <a:t>- prilaže potvrdu o pripadnosti romskoj nacionalnoj manjini (rodni list učenika ili rodni list jednog od roditelja/skrbnika ili izvadak iz popisa birača za roditelja/skrbnika)</a:t>
            </a:r>
            <a:endParaRPr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hr-HR"/>
              <a:t>- PRIZNAJE SE SAMO 1 PRAVO!!!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"/>
          <p:cNvSpPr txBox="1">
            <a:spLocks noGrp="1"/>
          </p:cNvSpPr>
          <p:nvPr>
            <p:ph type="title"/>
          </p:nvPr>
        </p:nvSpPr>
        <p:spPr>
          <a:xfrm>
            <a:off x="577516" y="96253"/>
            <a:ext cx="10578164" cy="63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hr-HR"/>
              <a:t>ROKOVI - ljeto</a:t>
            </a:r>
            <a:endParaRPr/>
          </a:p>
        </p:txBody>
      </p:sp>
      <p:graphicFrame>
        <p:nvGraphicFramePr>
          <p:cNvPr id="255" name="Google Shape;255;p18"/>
          <p:cNvGraphicFramePr/>
          <p:nvPr/>
        </p:nvGraphicFramePr>
        <p:xfrm>
          <a:off x="240632" y="730228"/>
          <a:ext cx="11829450" cy="6168780"/>
        </p:xfrm>
        <a:graphic>
          <a:graphicData uri="http://schemas.openxmlformats.org/drawingml/2006/table">
            <a:tbl>
              <a:tblPr firstRow="1" bandRow="1">
                <a:noFill/>
                <a:tableStyleId>{97ADA440-596C-4A46-98F6-8B3306E091D6}</a:tableStyleId>
              </a:tblPr>
              <a:tblGrid>
                <a:gridCol w="7101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8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OPIS POSTUPKA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DATUM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POČETAK PRIJAVA U SUSTAV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1.6.2026.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PRIJAVA OBRAZOVNIH PROGRAMA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24.6.2026. – 3.7.2026.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POČETAK PRIJAVA PROGRAMA KOJI ZAHTJEVAJU DODATNE PROVJERE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24.6. – 26.6.2026.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PROVOĐENJE DODATNIH ISPITA I PROVJERA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29.6.-2.7.2026.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1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DOSTAVA DOKUMENTACIJE HZZ-A ZA PROGRAME KOJI TO ZAHTIJEVAJU; DODATNA PRAVA ZA UPIS (srednje.e-upisi.hr)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24.6. -1.7.2026.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UNOS PRIGOVORA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3.7.2026.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 </a:t>
                      </a:r>
                      <a:r>
                        <a:rPr lang="hr-HR" sz="2000"/>
                        <a:t>UNOS UPISNICA - POTPISANIH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7.7. – 9.7.2026.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OBJAVA KONAČNIH LJESTVICA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7.7.2026.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UNOS PISNICA U SUSTAV U ŠKOLI – za one koji ne mogu sami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8.7.2026. u 16:00 sati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18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DOSTAVA DOKUMENATA KOJI SU UVJET ZA UPIS (POTVRDA MEDICINE RADA, ŠKOL. MEDICINE I DR.)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DOSTAVA POTPISANOG OBRASCA O UPISU U SR. ŠKOLU – elektronskim putem ili dolaskom u sr. Školu na propisani datum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7.-9.7.2026. (OVISI O POJEDINOJ ŠKOLI)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18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SLUŽBENA OBJAVA SLOBODNIH MJESTA ZA JESENSKI ROK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13.7.2026.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"/>
          <p:cNvSpPr txBox="1">
            <a:spLocks noGrp="1"/>
          </p:cNvSpPr>
          <p:nvPr>
            <p:ph type="title"/>
          </p:nvPr>
        </p:nvSpPr>
        <p:spPr>
          <a:xfrm>
            <a:off x="1097280" y="0"/>
            <a:ext cx="10058400" cy="664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hr-HR"/>
              <a:t>JESENSKI ROK</a:t>
            </a:r>
            <a:endParaRPr/>
          </a:p>
        </p:txBody>
      </p:sp>
      <p:graphicFrame>
        <p:nvGraphicFramePr>
          <p:cNvPr id="261" name="Google Shape;261;p19"/>
          <p:cNvGraphicFramePr/>
          <p:nvPr/>
        </p:nvGraphicFramePr>
        <p:xfrm>
          <a:off x="216310" y="531274"/>
          <a:ext cx="11858125" cy="5516560"/>
        </p:xfrm>
        <a:graphic>
          <a:graphicData uri="http://schemas.openxmlformats.org/drawingml/2006/table">
            <a:tbl>
              <a:tblPr firstRow="1" bandRow="1">
                <a:noFill/>
                <a:tableStyleId>{97ADA440-596C-4A46-98F6-8B3306E091D6}</a:tableStyleId>
              </a:tblPr>
              <a:tblGrid>
                <a:gridCol w="925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Prijava u sustav i prijava programa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24. – 28.8.2026.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hr-HR" sz="1800"/>
                        <a:t>Rok za dostavu dokumentacije (mišljenje HZZ, dokumenti za dodatna prava)</a:t>
                      </a: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19.8. – 23.8.2026.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hr-HR" sz="1800"/>
                        <a:t> Prijave obr. programa koji zahtijevaju dodatne provjere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24.8.2026. – 26.8.2026.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Dostava dokumentacije: mišljenje HZZ, dodatni bodovi (putem srednje.e-upisi.hr)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24.8. – 27.8.2026.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Provođenje dodatnih ispita i provjera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27.8.2026.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hr-HR" sz="1800"/>
                        <a:t>Unos prigovora na unesene ocjene, natjecanja, rez. dodatnih provjera za dodatne bodove</a:t>
                      </a: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28.8.2026.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Objava konačnih ljestvica poretka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31.8.2026.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Dostava dokumenata koji su uvjet za upis (potvrde, liječničke potvrde i dr. za dodatne bodove)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Dostava potpisane upisnice u srednju školu</a:t>
                      </a: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31.8. do 2.9.2026.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Objava slobodnih upisnih mjesta nakon jesenskog roka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3.9.2026.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992777" y="287383"/>
            <a:ext cx="10058400" cy="1637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hr-HR"/>
              <a:t>PRIJAVA KANDIDATA S TEŠKOĆAMA U RAZVOJU - LJETNI ROK</a:t>
            </a:r>
            <a:endParaRPr/>
          </a:p>
        </p:txBody>
      </p:sp>
      <p:graphicFrame>
        <p:nvGraphicFramePr>
          <p:cNvPr id="267" name="Google Shape;267;p20"/>
          <p:cNvGraphicFramePr/>
          <p:nvPr/>
        </p:nvGraphicFramePr>
        <p:xfrm>
          <a:off x="761999" y="1924594"/>
          <a:ext cx="10850550" cy="4490790"/>
        </p:xfrm>
        <a:graphic>
          <a:graphicData uri="http://schemas.openxmlformats.org/drawingml/2006/table">
            <a:tbl>
              <a:tblPr firstRow="1" bandRow="1">
                <a:noFill/>
                <a:tableStyleId>{97ADA440-596C-4A46-98F6-8B3306E091D6}</a:tableStyleId>
              </a:tblPr>
              <a:tblGrid>
                <a:gridCol w="542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HZZ šalje mišljenje psihologinji, roditelji daju potpis i prijedlog te  ona zajedno s ostalom dokumentacijom šalje Upravnom odjelu u OBŽ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1.– 12.6.2026.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Upisna povjerenstva županijskih upravnih odjela unose navedene odabire u sustav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1. – 15.6.2026.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Dostava dokumenata  za ostvarivanje dodatnih prava (srednje.e-upisi.hr)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1. – 12.6.2026.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Provođenje dodatnih provjera za kandidate s teškoćama u razvoju i unos rezultata u sustav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15. – 17.6.2026.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Mogućnost promjene prioriteta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17. – 22.6.2026.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Rangiranje kandidata sukladno listama prioriteta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23.6.2026.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Dostava dokumenata za upis u sr. Školu (upisnica, liječničke potvrde i sl.) putem srednje.e-upisi.hr ili dolaskom u školu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800"/>
                        <a:t>7.7. – 9.7.2026.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 txBox="1">
            <a:spLocks noGrp="1"/>
          </p:cNvSpPr>
          <p:nvPr>
            <p:ph type="title"/>
          </p:nvPr>
        </p:nvSpPr>
        <p:spPr>
          <a:xfrm>
            <a:off x="1765495" y="172303"/>
            <a:ext cx="10058400" cy="982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alibri"/>
              <a:buNone/>
            </a:pPr>
            <a:r>
              <a:rPr lang="hr-HR">
                <a:solidFill>
                  <a:srgbClr val="FF0000"/>
                </a:solidFill>
              </a:rPr>
              <a:t>PRIMJERENI OBLICI ŠKOLOVANJA</a:t>
            </a:r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body" idx="1"/>
          </p:nvPr>
        </p:nvSpPr>
        <p:spPr>
          <a:xfrm>
            <a:off x="254000" y="1155032"/>
            <a:ext cx="11938000" cy="5702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 "/>
            </a:pPr>
            <a:r>
              <a:rPr lang="hr-HR" sz="2800"/>
              <a:t>Učenici koji su OŠ završili prema rješenju o prilagođenom programu prošli su obradu HZZ-a te dobili njihovo mišljenje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hr-HR" sz="2800"/>
              <a:t>- mišljenje i rješenje o programu psihologinja umjesto njih šalje Upravnom odjelu za obrazovanje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hr-HR" sz="2800"/>
              <a:t>- roditelji će zajedno s učenicima biti pozvani kod psihologinje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hr-HR" sz="2800"/>
              <a:t>- na listu stavljaju škole prema prioritetima s popisa HZZ-a</a:t>
            </a: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hr-HR"/>
              <a:t>ZDRAVSTVENI PREDUVJETI</a:t>
            </a:r>
            <a:endParaRPr/>
          </a:p>
        </p:txBody>
      </p:sp>
      <p:sp>
        <p:nvSpPr>
          <p:cNvPr id="279" name="Google Shape;279;p22"/>
          <p:cNvSpPr txBox="1">
            <a:spLocks noGrp="1"/>
          </p:cNvSpPr>
          <p:nvPr>
            <p:ph type="body" idx="1"/>
          </p:nvPr>
        </p:nvSpPr>
        <p:spPr>
          <a:xfrm>
            <a:off x="254000" y="1845734"/>
            <a:ext cx="109016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 "/>
            </a:pPr>
            <a:r>
              <a:rPr lang="hr-HR" sz="2800"/>
              <a:t>- Provjeriti na </a:t>
            </a:r>
            <a:r>
              <a:rPr lang="hr-HR" sz="2800">
                <a:solidFill>
                  <a:srgbClr val="FF0000"/>
                </a:solidFill>
              </a:rPr>
              <a:t>upisi.hr</a:t>
            </a:r>
            <a:r>
              <a:rPr lang="hr-HR" sz="2800"/>
              <a:t> (obrazovni programi) koje škole traže potvrdu školskog liječnika ili medicine rada o zdravstvenom stanju učenika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hr-HR" sz="2800"/>
              <a:t>- obrtnička zanimanja zahtijevaju potvrdu medicine rada i ugovor o naukovanju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hr-HR" sz="2800"/>
              <a:t>- neka strukovna zanimanja također traže i potvrdu o zdravstvenom stanju od školskog liječnika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hr-HR" sz="2800"/>
              <a:t>- provjeriti što prije!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hr-HR"/>
              <a:t>NATJEČAJ ZA UPIS</a:t>
            </a:r>
            <a:endParaRPr/>
          </a:p>
        </p:txBody>
      </p:sp>
      <p:sp>
        <p:nvSpPr>
          <p:cNvPr id="285" name="Google Shape;285;p23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Char char=" "/>
            </a:pPr>
            <a:r>
              <a:rPr lang="hr-HR" sz="3600"/>
              <a:t>Sve srednje škole dužne su unijeti sve uvjete i zahtjeve za upis učenika u Nacionalni sustav (upisi.hr) i objaviti na svojim mrežnim stranicama</a:t>
            </a:r>
            <a:endParaRPr/>
          </a:p>
          <a:p>
            <a:pPr marL="9144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Char char=" "/>
            </a:pPr>
            <a:r>
              <a:rPr lang="hr-HR" sz="3600"/>
              <a:t>Rok je 19.6.2026.</a:t>
            </a:r>
            <a:endParaRPr/>
          </a:p>
          <a:p>
            <a:pPr marL="9144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Char char=" "/>
            </a:pPr>
            <a:r>
              <a:rPr lang="hr-HR" sz="3600"/>
              <a:t>Svi programi, predmet važan za upis, zdravstvena dokumentacija i dr. treba biti vidljiva u programu i na stranicama pojedinih škola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hr-HR"/>
              <a:t>MREŽNE STRANICE VAŽNE ZA UPIS</a:t>
            </a:r>
            <a:endParaRPr/>
          </a:p>
        </p:txBody>
      </p:sp>
      <p:sp>
        <p:nvSpPr>
          <p:cNvPr id="291" name="Google Shape;291;p24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Char char=" "/>
            </a:pPr>
            <a:r>
              <a:rPr lang="hr-HR" sz="3600" u="sng">
                <a:solidFill>
                  <a:schemeClr val="hlink"/>
                </a:solidFill>
                <a:hlinkClick r:id="rId3"/>
              </a:rPr>
              <a:t>www.srednje.e-upisi.hr</a:t>
            </a:r>
            <a:r>
              <a:rPr lang="hr-HR" sz="3600"/>
              <a:t>  - Nacionalni informacijski sustav </a:t>
            </a:r>
            <a:endParaRPr/>
          </a:p>
          <a:p>
            <a:pPr marL="9144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Char char=" "/>
            </a:pPr>
            <a:r>
              <a:rPr lang="hr-HR" sz="3600" u="sng">
                <a:solidFill>
                  <a:schemeClr val="hlink"/>
                </a:solidFill>
                <a:hlinkClick r:id="rId4"/>
              </a:rPr>
              <a:t>www.mzos.hr</a:t>
            </a:r>
            <a:r>
              <a:rPr lang="hr-HR" sz="3600"/>
              <a:t> – Ministarstvo obrazovanja</a:t>
            </a:r>
            <a:endParaRPr/>
          </a:p>
          <a:p>
            <a:pPr marL="9144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Char char=" "/>
            </a:pPr>
            <a:r>
              <a:rPr lang="hr-HR" sz="3600" u="sng">
                <a:solidFill>
                  <a:schemeClr val="hlink"/>
                </a:solidFill>
                <a:hlinkClick r:id="rId5"/>
              </a:rPr>
              <a:t>www.srednja.hr</a:t>
            </a:r>
            <a:r>
              <a:rPr lang="hr-HR" sz="3600"/>
              <a:t> </a:t>
            </a:r>
            <a:endParaRPr/>
          </a:p>
          <a:p>
            <a:pPr marL="9144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Char char=" "/>
            </a:pPr>
            <a:r>
              <a:rPr lang="hr-HR" sz="3600"/>
              <a:t>www.ucenici.com </a:t>
            </a:r>
            <a:endParaRPr/>
          </a:p>
          <a:p>
            <a:pPr marL="9144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Char char=" "/>
            </a:pPr>
            <a:r>
              <a:rPr lang="hr-HR" sz="3600" u="sng">
                <a:solidFill>
                  <a:schemeClr val="hlink"/>
                </a:solidFill>
                <a:hlinkClick r:id="rId6"/>
              </a:rPr>
              <a:t>www.skole.hr</a:t>
            </a:r>
            <a:r>
              <a:rPr lang="hr-HR" sz="3600"/>
              <a:t> </a:t>
            </a: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None/>
            </a:pPr>
            <a:endParaRPr sz="36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5" title="ChatGPT Image 26. svi 2026. 16_08_5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9100" y="0"/>
            <a:ext cx="12361098" cy="6979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177C6A-CB64-48AC-B139-63FB20436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	POSTUPCI PRIJE UPISA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B5BEC09-6771-46D6-8E41-93204FDD9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 b="0" i="0" u="none" strike="noStrike" dirty="0">
                <a:solidFill>
                  <a:srgbClr val="191B0E"/>
                </a:solidFill>
                <a:effectLst/>
                <a:latin typeface="+mn-lt"/>
              </a:rPr>
              <a:t>Provjeriti imaju li svi </a:t>
            </a:r>
            <a:r>
              <a:rPr lang="hr-HR" sz="1800" b="0" i="0" u="none" strike="noStrike" dirty="0" err="1">
                <a:solidFill>
                  <a:srgbClr val="191B0E"/>
                </a:solidFill>
                <a:effectLst/>
                <a:latin typeface="+mn-lt"/>
              </a:rPr>
              <a:t>carnet</a:t>
            </a:r>
            <a:r>
              <a:rPr lang="hr-HR" sz="1800" b="0" i="0" u="none" strike="noStrike" dirty="0">
                <a:solidFill>
                  <a:srgbClr val="191B0E"/>
                </a:solidFill>
                <a:effectLst/>
                <a:latin typeface="+mn-lt"/>
              </a:rPr>
              <a:t> račun</a:t>
            </a:r>
          </a:p>
          <a:p>
            <a:pPr rtl="0" fontAlgn="base">
              <a:spcBef>
                <a:spcPts val="1202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 b="0" i="0" u="none" strike="noStrike" dirty="0">
                <a:solidFill>
                  <a:srgbClr val="191B0E"/>
                </a:solidFill>
                <a:effectLst/>
                <a:latin typeface="+mn-lt"/>
              </a:rPr>
              <a:t>Prijaviti se u sustav preko </a:t>
            </a:r>
            <a:r>
              <a:rPr lang="hr-HR" sz="1800" b="0" i="0" u="none" strike="noStrike" dirty="0">
                <a:solidFill>
                  <a:srgbClr val="FF0000"/>
                </a:solidFill>
                <a:effectLst/>
                <a:latin typeface="+mn-lt"/>
              </a:rPr>
              <a:t>srednje.e-upisi.hr </a:t>
            </a:r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+mn-lt"/>
              </a:rPr>
              <a:t>uz pomoć </a:t>
            </a:r>
            <a:r>
              <a:rPr lang="hr-HR" sz="1800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carnet</a:t>
            </a:r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+mn-lt"/>
              </a:rPr>
              <a:t> računa</a:t>
            </a:r>
            <a:endParaRPr lang="hr-HR" sz="1800" b="0" i="0" u="none" strike="noStrike" dirty="0">
              <a:solidFill>
                <a:srgbClr val="191B0E"/>
              </a:solidFill>
              <a:effectLst/>
              <a:latin typeface="+mn-lt"/>
            </a:endParaRPr>
          </a:p>
          <a:p>
            <a:pPr rtl="0" fontAlgn="base">
              <a:spcBef>
                <a:spcPts val="1202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+mn-lt"/>
              </a:rPr>
              <a:t>Provjeriti podatke i ocjene</a:t>
            </a:r>
          </a:p>
          <a:p>
            <a:pPr rtl="0" fontAlgn="base">
              <a:spcBef>
                <a:spcPts val="1202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+mn-lt"/>
              </a:rPr>
              <a:t>Izbor programa (škola)</a:t>
            </a:r>
          </a:p>
          <a:p>
            <a:pPr rtl="0" fontAlgn="base">
              <a:spcBef>
                <a:spcPts val="1202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+mn-lt"/>
              </a:rPr>
              <a:t>Unos dodatnih bodova</a:t>
            </a:r>
          </a:p>
          <a:p>
            <a:pPr rtl="0" fontAlgn="base">
              <a:spcBef>
                <a:spcPts val="1202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+mn-lt"/>
              </a:rPr>
              <a:t>Praćenje rezultata</a:t>
            </a:r>
          </a:p>
          <a:p>
            <a:pPr rtl="0" fontAlgn="base">
              <a:spcBef>
                <a:spcPts val="1202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+mn-lt"/>
              </a:rPr>
              <a:t>Potpisivanje upisnica</a:t>
            </a:r>
          </a:p>
          <a:p>
            <a:br>
              <a:rPr lang="hr-HR" b="0" dirty="0">
                <a:effectLst/>
              </a:rPr>
            </a:br>
            <a:br>
              <a:rPr lang="hr-HR" b="0" dirty="0">
                <a:effectLst/>
              </a:rPr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9316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e4ac13c781_0_3" title="ChatGPT Image 25. svi 2026. 10_09_3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1135" y="-10049"/>
            <a:ext cx="12475534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e4ac13c781_0_10"/>
          <p:cNvSpPr txBox="1"/>
          <p:nvPr/>
        </p:nvSpPr>
        <p:spPr>
          <a:xfrm>
            <a:off x="819150" y="84550"/>
            <a:ext cx="11271600" cy="16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300" tIns="137300" rIns="137300" bIns="137300" anchor="t" anchorCtr="0">
            <a:normAutofit lnSpcReduction="2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7208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 čemu voditi računa?</a:t>
            </a:r>
            <a:endParaRPr sz="7208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5">
              <a:solidFill>
                <a:srgbClr val="AF7B5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" name="Google Shape;124;g3e4ac13c781_0_10"/>
          <p:cNvSpPr txBox="1"/>
          <p:nvPr/>
        </p:nvSpPr>
        <p:spPr>
          <a:xfrm>
            <a:off x="819150" y="2046771"/>
            <a:ext cx="11271600" cy="41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300" tIns="137300" rIns="137300" bIns="137300" anchor="t" anchorCtr="0">
            <a:normAutofit fontScale="62500" lnSpcReduction="20000"/>
          </a:bodyPr>
          <a:lstStyle/>
          <a:p>
            <a:pPr marL="137319" lvl="0" indent="-1192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Pct val="100000"/>
              <a:buFont typeface="Calibri"/>
              <a:buChar char=" "/>
            </a:pPr>
            <a:r>
              <a:rPr lang="hr-HR" sz="3003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hr-HR" sz="4205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profesionalni razvoj (proces, osobnost, interesi, prepreke…)</a:t>
            </a:r>
            <a:r>
              <a:rPr lang="hr-HR" sz="1802">
                <a:solidFill>
                  <a:srgbClr val="FFFFFF"/>
                </a:solidFill>
              </a:rPr>
              <a:t>.</a:t>
            </a:r>
            <a:r>
              <a:rPr lang="hr-HR" sz="3604">
                <a:solidFill>
                  <a:srgbClr val="FFFFFF"/>
                </a:solidFill>
              </a:rPr>
              <a:t>Upoznavanje samoga sebe</a:t>
            </a:r>
            <a:endParaRPr sz="3604"/>
          </a:p>
          <a:p>
            <a:pPr marL="137319" lvl="0" indent="-119201" algn="l" rtl="0"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Pct val="166666"/>
              <a:buFont typeface="Calibri"/>
              <a:buChar char=" "/>
            </a:pPr>
            <a:r>
              <a:rPr lang="hr-HR" sz="1802">
                <a:solidFill>
                  <a:srgbClr val="FFFFFF"/>
                </a:solidFill>
              </a:rPr>
              <a:t>Učenik će definirati profesionalno usmjeravanje i informiranje; definirati osobnosti i vještine; opisati faze profesionalnog razvoja</a:t>
            </a:r>
            <a:endParaRPr sz="4205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319" lvl="0" indent="-166881" algn="l" rtl="0">
              <a:lnSpc>
                <a:spcPct val="90000"/>
              </a:lnSpc>
              <a:spcBef>
                <a:spcPts val="2102"/>
              </a:spcBef>
              <a:spcAft>
                <a:spcPts val="0"/>
              </a:spcAft>
              <a:buClr>
                <a:srgbClr val="E48312"/>
              </a:buClr>
              <a:buSzPct val="100000"/>
              <a:buFont typeface="Calibri"/>
              <a:buChar char=" "/>
            </a:pPr>
            <a:r>
              <a:rPr lang="hr-HR" sz="4205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 Pogreške i zamke pri upisu (precjenjivanje/podcjenjivanje sposobnosti, prijatelji, želje roditelja…)</a:t>
            </a:r>
            <a:endParaRPr sz="3003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319" lvl="0" indent="-166881" algn="l" rtl="0">
              <a:lnSpc>
                <a:spcPct val="90000"/>
              </a:lnSpc>
              <a:spcBef>
                <a:spcPts val="2102"/>
              </a:spcBef>
              <a:spcAft>
                <a:spcPts val="0"/>
              </a:spcAft>
              <a:buClr>
                <a:srgbClr val="E48312"/>
              </a:buClr>
              <a:buSzPct val="100000"/>
              <a:buFont typeface="Calibri"/>
              <a:buChar char=" "/>
            </a:pPr>
            <a:r>
              <a:rPr lang="hr-HR" sz="4205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 informiranost (ponude, potražnja, institucije koje nude usluge)</a:t>
            </a:r>
            <a:endParaRPr sz="3003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319" lvl="0" indent="-166881" algn="l" rtl="0">
              <a:lnSpc>
                <a:spcPct val="90000"/>
              </a:lnSpc>
              <a:spcBef>
                <a:spcPts val="2102"/>
              </a:spcBef>
              <a:spcAft>
                <a:spcPts val="0"/>
              </a:spcAft>
              <a:buClr>
                <a:srgbClr val="E48312"/>
              </a:buClr>
              <a:buSzPct val="100000"/>
              <a:buFont typeface="Calibri"/>
              <a:buChar char=" "/>
            </a:pPr>
            <a:r>
              <a:rPr lang="hr-HR" sz="4205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 kompromis djeteta i roditelja</a:t>
            </a:r>
            <a:endParaRPr sz="3003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319" lvl="0" indent="-166881" algn="l" rtl="0">
              <a:lnSpc>
                <a:spcPct val="90000"/>
              </a:lnSpc>
              <a:spcBef>
                <a:spcPts val="2102"/>
              </a:spcBef>
              <a:spcAft>
                <a:spcPts val="0"/>
              </a:spcAft>
              <a:buClr>
                <a:srgbClr val="E48312"/>
              </a:buClr>
              <a:buSzPct val="100000"/>
              <a:buFont typeface="Calibri"/>
              <a:buChar char=" "/>
            </a:pPr>
            <a:r>
              <a:rPr lang="hr-HR" sz="4205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 tržište rada</a:t>
            </a:r>
            <a:endParaRPr sz="3003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319" lvl="0" indent="0" algn="l" rtl="0">
              <a:lnSpc>
                <a:spcPct val="90000"/>
              </a:lnSpc>
              <a:spcBef>
                <a:spcPts val="2102"/>
              </a:spcBef>
              <a:spcAft>
                <a:spcPts val="0"/>
              </a:spcAft>
              <a:buNone/>
            </a:pPr>
            <a:endParaRPr sz="3003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802"/>
              </a:spcAft>
              <a:buNone/>
            </a:pPr>
            <a:endParaRPr sz="1952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>
            <a:spLocks noGrp="1"/>
          </p:cNvSpPr>
          <p:nvPr>
            <p:ph type="title"/>
          </p:nvPr>
        </p:nvSpPr>
        <p:spPr>
          <a:xfrm>
            <a:off x="1992313" y="620713"/>
            <a:ext cx="8229600" cy="1223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3200"/>
              <a:buFont typeface="Calibri"/>
              <a:buNone/>
            </a:pPr>
            <a:r>
              <a:rPr lang="hr-HR" sz="3200">
                <a:solidFill>
                  <a:srgbClr val="003399"/>
                </a:solidFill>
              </a:rPr>
              <a:t>Kod kuće se možete informirati putem </a:t>
            </a:r>
            <a:r>
              <a:rPr lang="hr-HR" sz="3200">
                <a:solidFill>
                  <a:srgbClr val="FF1D2D"/>
                </a:solidFill>
              </a:rPr>
              <a:t>INTERNETA:</a:t>
            </a:r>
            <a:endParaRPr/>
          </a:p>
        </p:txBody>
      </p:sp>
      <p:sp>
        <p:nvSpPr>
          <p:cNvPr id="130" name="Google Shape;130;p3"/>
          <p:cNvSpPr txBox="1">
            <a:spLocks noGrp="1"/>
          </p:cNvSpPr>
          <p:nvPr>
            <p:ph type="body" idx="1"/>
          </p:nvPr>
        </p:nvSpPr>
        <p:spPr>
          <a:xfrm>
            <a:off x="647700" y="2006600"/>
            <a:ext cx="9498013" cy="437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Noto Sans Symbols"/>
              <a:buChar char="❖"/>
            </a:pPr>
            <a:r>
              <a:rPr lang="hr-HR" sz="3200" dirty="0">
                <a:solidFill>
                  <a:srgbClr val="000099"/>
                </a:solidFill>
              </a:rPr>
              <a:t>na stranicama Hrvatskog zavoda za zapošljavanje </a:t>
            </a:r>
            <a:r>
              <a:rPr lang="hr-HR" sz="3200" u="sng" dirty="0">
                <a:solidFill>
                  <a:srgbClr val="FF1D2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www.hzz.hr</a:t>
            </a:r>
            <a:r>
              <a:rPr lang="hr-HR" sz="3200" dirty="0">
                <a:solidFill>
                  <a:srgbClr val="FF1D2D"/>
                </a:solidFill>
              </a:rPr>
              <a:t>,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200"/>
              <a:buFont typeface="Noto Sans Symbols"/>
              <a:buNone/>
            </a:pPr>
            <a:endParaRPr sz="3200" dirty="0"/>
          </a:p>
          <a:p>
            <a:pPr marL="91440" lvl="0" indent="-203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200"/>
              <a:buFont typeface="Noto Sans Symbols"/>
              <a:buChar char="❖"/>
            </a:pPr>
            <a:r>
              <a:rPr lang="hr-HR" sz="3200" dirty="0">
                <a:solidFill>
                  <a:srgbClr val="000099"/>
                </a:solidFill>
              </a:rPr>
              <a:t>vodič kroz zanimanja, putem HZZ, ili direktno: </a:t>
            </a:r>
            <a:r>
              <a:rPr lang="hr-HR" sz="3200" u="sng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http://mrav.ffzg.hr/zanimanja</a:t>
            </a:r>
            <a:r>
              <a:rPr lang="hr-HR" sz="3200" dirty="0"/>
              <a:t>) i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200"/>
              <a:buFont typeface="Noto Sans Symbols"/>
              <a:buNone/>
            </a:pPr>
            <a:endParaRPr sz="3200" dirty="0"/>
          </a:p>
          <a:p>
            <a:pPr marL="91440" lvl="0" indent="-203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200"/>
              <a:buFont typeface="Noto Sans Symbols"/>
              <a:buChar char="❖"/>
            </a:pPr>
            <a:r>
              <a:rPr lang="hr-HR" sz="3200" dirty="0">
                <a:solidFill>
                  <a:srgbClr val="000099"/>
                </a:solidFill>
              </a:rPr>
              <a:t>na stranicama: </a:t>
            </a:r>
            <a:r>
              <a:rPr lang="hr-HR" sz="3200" u="sng" dirty="0">
                <a:solidFill>
                  <a:schemeClr val="hlink"/>
                </a:solidFill>
                <a:hlinkClick r:id="rId5"/>
              </a:rPr>
              <a:t>www.skole.hr</a:t>
            </a:r>
            <a:endParaRPr sz="3200"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hr-HR"/>
              <a:t>PRAVILNIK O ELEMENTIMA I KRITERIJIMA ZA UPIS U 1. RAZRED</a:t>
            </a:r>
            <a:endParaRPr/>
          </a:p>
        </p:txBody>
      </p:sp>
      <p:sp>
        <p:nvSpPr>
          <p:cNvPr id="136" name="Google Shape;136;p4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r-HR" sz="3200"/>
              <a:t>Pravo upisa imaju svi učenici koji su završili osnovno obrazovanje do 17 godina starosti</a:t>
            </a:r>
            <a:endParaRPr/>
          </a:p>
          <a:p>
            <a:pPr marL="91440" lvl="0" indent="-203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r-HR" sz="3200"/>
              <a:t>Prijave i upisi se vrše putem Nacionalnog informacijskog sustava (</a:t>
            </a:r>
            <a:r>
              <a:rPr lang="hr-HR" sz="3200">
                <a:solidFill>
                  <a:srgbClr val="FF0000"/>
                </a:solidFill>
              </a:rPr>
              <a:t>http://srednje.e-upisi.hr</a:t>
            </a:r>
            <a:r>
              <a:rPr lang="hr-HR" sz="3200"/>
              <a:t>)</a:t>
            </a:r>
            <a:endParaRPr/>
          </a:p>
          <a:p>
            <a:pPr marL="91440" lvl="0" indent="-203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hr-HR" sz="3200"/>
              <a:t>Sve dodatne informacije vezane uz ostvarivanje pojedinih prava i posebnosti, propisane su Pravilnikom i Zakonom o odgoju i obrazovanju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g3e4ac13c781_0_18" title="ChatGPT Image 25. svi 2026. 13_00_0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781777" cy="678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alibri"/>
              <a:buNone/>
            </a:pPr>
            <a:r>
              <a:rPr lang="hr-HR">
                <a:solidFill>
                  <a:srgbClr val="FF0000"/>
                </a:solidFill>
              </a:rPr>
              <a:t>ZDRAVSTVENE TEŠKOĆE</a:t>
            </a: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Char char=" "/>
            </a:pPr>
            <a:r>
              <a:rPr lang="hr-HR" sz="4000"/>
              <a:t>Učenici s mišljenjem HZZ-a dobivaju dodatan  bod na upisu</a:t>
            </a:r>
            <a:endParaRPr/>
          </a:p>
          <a:p>
            <a:pPr marL="91440" lvl="0" indent="-254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4000"/>
              <a:buChar char=" "/>
            </a:pPr>
            <a:r>
              <a:rPr lang="hr-HR" sz="4000"/>
              <a:t>Razrednici unose bod</a:t>
            </a:r>
            <a:endParaRPr/>
          </a:p>
          <a:p>
            <a:pPr marL="91440" lvl="0" indent="-254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4000"/>
              <a:buChar char=" "/>
            </a:pPr>
            <a:r>
              <a:rPr lang="hr-HR" sz="4000"/>
              <a:t>Samo oni koji su pozvani od školskog liječnika da imaju određene zdravstvene teškoće</a:t>
            </a: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4000"/>
              <a:buNone/>
            </a:pPr>
            <a:endParaRPr sz="4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1703</Words>
  <Application>Microsoft Office PowerPoint</Application>
  <PresentationFormat>Široki zaslon</PresentationFormat>
  <Paragraphs>274</Paragraphs>
  <Slides>28</Slides>
  <Notes>27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33" baseType="lpstr">
      <vt:lpstr>Calibri</vt:lpstr>
      <vt:lpstr>Nunito</vt:lpstr>
      <vt:lpstr>Arial</vt:lpstr>
      <vt:lpstr>Noto Sans Symbols</vt:lpstr>
      <vt:lpstr>Retrospektiva</vt:lpstr>
      <vt:lpstr>PowerPoint prezentacija</vt:lpstr>
      <vt:lpstr>PowerPoint prezentacija</vt:lpstr>
      <vt:lpstr> POSTUPCI PRIJE UPISA</vt:lpstr>
      <vt:lpstr>PowerPoint prezentacija</vt:lpstr>
      <vt:lpstr>PowerPoint prezentacija</vt:lpstr>
      <vt:lpstr>Kod kuće se možete informirati putem INTERNETA:</vt:lpstr>
      <vt:lpstr>PRAVILNIK O ELEMENTIMA I KRITERIJIMA ZA UPIS U 1. RAZRED</vt:lpstr>
      <vt:lpstr>PowerPoint prezentacija</vt:lpstr>
      <vt:lpstr>ZDRAVSTVENE TEŠKOĆE</vt:lpstr>
      <vt:lpstr>RAČUNANJE BODOVA ZA UPIS I ELEMENTI VREDNOVANJA</vt:lpstr>
      <vt:lpstr>PowerPoint prezentacija</vt:lpstr>
      <vt:lpstr>RAČUNANJE UKUPNOG PROSJEKA ZA SVE 4 GODINE I PROSJEKA ZA OBVEZNE PREDMETE</vt:lpstr>
      <vt:lpstr>PowerPoint prezentacija</vt:lpstr>
      <vt:lpstr>KONAČAN ZBROJ</vt:lpstr>
      <vt:lpstr>BODOVANJE ZA STRUKOVNE ŠKOLE I OBRTNIČKA ZANIMANJA KOJI TRAJU 3 GODINE I VIŠE</vt:lpstr>
      <vt:lpstr>BODOVANJE ZA STRUKOVNE ŠKOLE I OBRTNIČKA ZANIMANJA KOJI TRAJU MANJE OD 3 GODINE</vt:lpstr>
      <vt:lpstr>KAKO SE RAČUNA DODATNI ELEMENT?</vt:lpstr>
      <vt:lpstr>BODOVANJE SPORTSKIH REZULTATA</vt:lpstr>
      <vt:lpstr>BODOVANJE POSEBNOG ELEMENTA</vt:lpstr>
      <vt:lpstr>Za ostvarivanje prava, kandidat prilaže: </vt:lpstr>
      <vt:lpstr>ROKOVI - ljeto</vt:lpstr>
      <vt:lpstr>JESENSKI ROK</vt:lpstr>
      <vt:lpstr>PRIJAVA KANDIDATA S TEŠKOĆAMA U RAZVOJU - LJETNI ROK</vt:lpstr>
      <vt:lpstr>PRIMJERENI OBLICI ŠKOLOVANJA</vt:lpstr>
      <vt:lpstr>ZDRAVSTVENI PREDUVJETI</vt:lpstr>
      <vt:lpstr>NATJEČAJ ZA UPIS</vt:lpstr>
      <vt:lpstr>MREŽNE STRANICE VAŽNE ZA UPIS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adriana traic horvat</dc:creator>
  <cp:lastModifiedBy>Korisnik</cp:lastModifiedBy>
  <cp:revision>4</cp:revision>
  <dcterms:created xsi:type="dcterms:W3CDTF">2016-05-24T06:28:49Z</dcterms:created>
  <dcterms:modified xsi:type="dcterms:W3CDTF">2026-05-31T09:52:47Z</dcterms:modified>
</cp:coreProperties>
</file>